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45"/>
  </p:notesMasterIdLst>
  <p:sldIdLst>
    <p:sldId id="457" r:id="rId2"/>
    <p:sldId id="458" r:id="rId3"/>
    <p:sldId id="459" r:id="rId4"/>
    <p:sldId id="460" r:id="rId5"/>
    <p:sldId id="461" r:id="rId6"/>
    <p:sldId id="462" r:id="rId7"/>
    <p:sldId id="463" r:id="rId8"/>
    <p:sldId id="464" r:id="rId9"/>
    <p:sldId id="465" r:id="rId10"/>
    <p:sldId id="466" r:id="rId11"/>
    <p:sldId id="467" r:id="rId12"/>
    <p:sldId id="468" r:id="rId13"/>
    <p:sldId id="469" r:id="rId14"/>
    <p:sldId id="470" r:id="rId15"/>
    <p:sldId id="471" r:id="rId16"/>
    <p:sldId id="472" r:id="rId17"/>
    <p:sldId id="473" r:id="rId18"/>
    <p:sldId id="474" r:id="rId19"/>
    <p:sldId id="475" r:id="rId20"/>
    <p:sldId id="476" r:id="rId21"/>
    <p:sldId id="477" r:id="rId22"/>
    <p:sldId id="478" r:id="rId23"/>
    <p:sldId id="479" r:id="rId24"/>
    <p:sldId id="480" r:id="rId25"/>
    <p:sldId id="481" r:id="rId26"/>
    <p:sldId id="482" r:id="rId27"/>
    <p:sldId id="483" r:id="rId28"/>
    <p:sldId id="484" r:id="rId29"/>
    <p:sldId id="485" r:id="rId30"/>
    <p:sldId id="486" r:id="rId31"/>
    <p:sldId id="487" r:id="rId32"/>
    <p:sldId id="488" r:id="rId33"/>
    <p:sldId id="489" r:id="rId34"/>
    <p:sldId id="490" r:id="rId35"/>
    <p:sldId id="491" r:id="rId36"/>
    <p:sldId id="492" r:id="rId37"/>
    <p:sldId id="493" r:id="rId38"/>
    <p:sldId id="494" r:id="rId39"/>
    <p:sldId id="495" r:id="rId40"/>
    <p:sldId id="496" r:id="rId41"/>
    <p:sldId id="497" r:id="rId42"/>
    <p:sldId id="498" r:id="rId43"/>
    <p:sldId id="499" r:id="rId44"/>
    <p:sldId id="500" r:id="rId45"/>
    <p:sldId id="501" r:id="rId46"/>
    <p:sldId id="502" r:id="rId47"/>
    <p:sldId id="503" r:id="rId48"/>
    <p:sldId id="504" r:id="rId49"/>
    <p:sldId id="505" r:id="rId50"/>
    <p:sldId id="506" r:id="rId51"/>
    <p:sldId id="507" r:id="rId52"/>
    <p:sldId id="508" r:id="rId53"/>
    <p:sldId id="509" r:id="rId54"/>
    <p:sldId id="510" r:id="rId55"/>
    <p:sldId id="511" r:id="rId56"/>
    <p:sldId id="512" r:id="rId57"/>
    <p:sldId id="513" r:id="rId58"/>
    <p:sldId id="514" r:id="rId59"/>
    <p:sldId id="515" r:id="rId60"/>
    <p:sldId id="516" r:id="rId61"/>
    <p:sldId id="517" r:id="rId62"/>
    <p:sldId id="518" r:id="rId63"/>
    <p:sldId id="519" r:id="rId64"/>
    <p:sldId id="520" r:id="rId65"/>
    <p:sldId id="521" r:id="rId66"/>
    <p:sldId id="522" r:id="rId67"/>
    <p:sldId id="523" r:id="rId68"/>
    <p:sldId id="524" r:id="rId69"/>
    <p:sldId id="525" r:id="rId70"/>
    <p:sldId id="526" r:id="rId71"/>
    <p:sldId id="527" r:id="rId72"/>
    <p:sldId id="528" r:id="rId73"/>
    <p:sldId id="529" r:id="rId74"/>
    <p:sldId id="530" r:id="rId75"/>
    <p:sldId id="531" r:id="rId76"/>
    <p:sldId id="532" r:id="rId77"/>
    <p:sldId id="533" r:id="rId78"/>
    <p:sldId id="534" r:id="rId79"/>
    <p:sldId id="535" r:id="rId80"/>
    <p:sldId id="536" r:id="rId81"/>
    <p:sldId id="537" r:id="rId82"/>
    <p:sldId id="538" r:id="rId83"/>
    <p:sldId id="539" r:id="rId84"/>
    <p:sldId id="540" r:id="rId85"/>
    <p:sldId id="541" r:id="rId86"/>
    <p:sldId id="542" r:id="rId87"/>
    <p:sldId id="543" r:id="rId88"/>
    <p:sldId id="544" r:id="rId89"/>
    <p:sldId id="545" r:id="rId90"/>
    <p:sldId id="546" r:id="rId91"/>
    <p:sldId id="547" r:id="rId92"/>
    <p:sldId id="548" r:id="rId93"/>
    <p:sldId id="549" r:id="rId94"/>
    <p:sldId id="550" r:id="rId95"/>
    <p:sldId id="551" r:id="rId96"/>
    <p:sldId id="552" r:id="rId97"/>
    <p:sldId id="553" r:id="rId98"/>
    <p:sldId id="554" r:id="rId99"/>
    <p:sldId id="555" r:id="rId100"/>
    <p:sldId id="556" r:id="rId101"/>
    <p:sldId id="557" r:id="rId102"/>
    <p:sldId id="558" r:id="rId103"/>
    <p:sldId id="559" r:id="rId104"/>
    <p:sldId id="560" r:id="rId105"/>
    <p:sldId id="561" r:id="rId106"/>
    <p:sldId id="562" r:id="rId107"/>
    <p:sldId id="563" r:id="rId108"/>
    <p:sldId id="564" r:id="rId109"/>
    <p:sldId id="565" r:id="rId110"/>
    <p:sldId id="566" r:id="rId111"/>
    <p:sldId id="567" r:id="rId112"/>
    <p:sldId id="568" r:id="rId113"/>
    <p:sldId id="569" r:id="rId114"/>
    <p:sldId id="570" r:id="rId115"/>
    <p:sldId id="571" r:id="rId116"/>
    <p:sldId id="572" r:id="rId117"/>
    <p:sldId id="573" r:id="rId118"/>
    <p:sldId id="574" r:id="rId119"/>
    <p:sldId id="575" r:id="rId120"/>
    <p:sldId id="576" r:id="rId121"/>
    <p:sldId id="577" r:id="rId122"/>
    <p:sldId id="578" r:id="rId123"/>
    <p:sldId id="579" r:id="rId124"/>
    <p:sldId id="580" r:id="rId125"/>
    <p:sldId id="581" r:id="rId126"/>
    <p:sldId id="582" r:id="rId127"/>
    <p:sldId id="583" r:id="rId128"/>
    <p:sldId id="584" r:id="rId129"/>
    <p:sldId id="585" r:id="rId130"/>
    <p:sldId id="586" r:id="rId131"/>
    <p:sldId id="587" r:id="rId132"/>
    <p:sldId id="588" r:id="rId133"/>
    <p:sldId id="589" r:id="rId134"/>
    <p:sldId id="590" r:id="rId135"/>
    <p:sldId id="591" r:id="rId136"/>
    <p:sldId id="592" r:id="rId137"/>
    <p:sldId id="593" r:id="rId138"/>
    <p:sldId id="594" r:id="rId139"/>
    <p:sldId id="595" r:id="rId140"/>
    <p:sldId id="596" r:id="rId141"/>
    <p:sldId id="597" r:id="rId142"/>
    <p:sldId id="598" r:id="rId143"/>
    <p:sldId id="599" r:id="rId1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8" autoAdjust="0"/>
    <p:restoredTop sz="94660"/>
  </p:normalViewPr>
  <p:slideViewPr>
    <p:cSldViewPr snapToGrid="0">
      <p:cViewPr varScale="1">
        <p:scale>
          <a:sx n="69" d="100"/>
          <a:sy n="69" d="100"/>
        </p:scale>
        <p:origin x="6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40" Type="http://schemas.openxmlformats.org/officeDocument/2006/relationships/slide" Target="slides/slide139.xml"/><Relationship Id="rId14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slide" Target="slides/slide142.xml"/><Relationship Id="rId14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/Relationships>
</file>

<file path=ppt/media/hdphoto1.wdp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eg>
</file>

<file path=ppt/media/image16.jpg>
</file>

<file path=ppt/media/image17.jpg>
</file>

<file path=ppt/media/image18.jpeg>
</file>

<file path=ppt/media/image19.jpg>
</file>

<file path=ppt/media/image2.jpeg>
</file>

<file path=ppt/media/image20.jpeg>
</file>

<file path=ppt/media/image24.gif>
</file>

<file path=ppt/media/image25.jpg>
</file>

<file path=ppt/media/image26.jpg>
</file>

<file path=ppt/media/image28.jpg>
</file>

<file path=ppt/media/image29.jpg>
</file>

<file path=ppt/media/image3.jp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2619F5-4F9B-4E1C-BF7F-C10EE6F6C78D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2DC205-4C63-461B-B98B-8CDF1055C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8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773559-AF35-4636-975C-5FDE09C5A7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009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809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5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4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19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marL="0"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Corbel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213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59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355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55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18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73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14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7AD57F37-4238-48AA-97D0-07F1E52344B1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F450ED90-8712-400B-BECC-5A6FDB25B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97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94912" y="0"/>
            <a:ext cx="10851614" cy="450123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sz="9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 </a:t>
            </a:r>
          </a:p>
          <a:p>
            <a:pPr algn="ctr"/>
            <a:r>
              <a:rPr lang="en-US" sz="9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REPRODUCTIVE </a:t>
            </a:r>
          </a:p>
          <a:p>
            <a:pPr algn="ctr"/>
            <a:r>
              <a:rPr lang="en-US" sz="9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SYSTEM</a:t>
            </a:r>
          </a:p>
        </p:txBody>
      </p:sp>
      <p:sp>
        <p:nvSpPr>
          <p:cNvPr id="4" name="Down Arrow 3"/>
          <p:cNvSpPr/>
          <p:nvPr/>
        </p:nvSpPr>
        <p:spPr>
          <a:xfrm>
            <a:off x="5163469" y="4318095"/>
            <a:ext cx="1127162" cy="1972536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50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657" y="396607"/>
            <a:ext cx="10999818" cy="695593"/>
          </a:xfrm>
        </p:spPr>
        <p:txBody>
          <a:bodyPr>
            <a:noAutofit/>
          </a:bodyPr>
          <a:lstStyle/>
          <a:p>
            <a:r>
              <a:rPr lang="en-US" sz="4800" b="1" u="sng" dirty="0">
                <a:solidFill>
                  <a:srgbClr val="FF0000"/>
                </a:solidFill>
              </a:rPr>
              <a:t>Sexual characteristics include</a:t>
            </a:r>
            <a:r>
              <a:rPr lang="en-US" sz="4800" b="1" u="sng" dirty="0" smtClean="0">
                <a:solidFill>
                  <a:srgbClr val="FF0000"/>
                </a:solidFill>
              </a:rPr>
              <a:t>;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9078" y="1575237"/>
            <a:ext cx="10625245" cy="41976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b="1" dirty="0"/>
              <a:t>1</a:t>
            </a:r>
            <a:r>
              <a:rPr lang="en-US" sz="4800" b="1" dirty="0">
                <a:solidFill>
                  <a:schemeClr val="tx1"/>
                </a:solidFill>
              </a:rPr>
              <a:t>. Primary sex </a:t>
            </a:r>
            <a:r>
              <a:rPr lang="en-US" sz="4800" b="1" dirty="0" smtClean="0">
                <a:solidFill>
                  <a:schemeClr val="tx1"/>
                </a:solidFill>
              </a:rPr>
              <a:t>characteristics</a:t>
            </a:r>
            <a:endParaRPr lang="en-US" sz="48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4800" b="1" dirty="0">
                <a:solidFill>
                  <a:schemeClr val="tx1"/>
                </a:solidFill>
              </a:rPr>
              <a:t>2. Secondary sex </a:t>
            </a:r>
            <a:r>
              <a:rPr lang="en-US" sz="4800" b="1" dirty="0" smtClean="0">
                <a:solidFill>
                  <a:schemeClr val="tx1"/>
                </a:solidFill>
              </a:rPr>
              <a:t>characteristics</a:t>
            </a:r>
            <a:endParaRPr lang="en-US" sz="48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4800" b="1" dirty="0">
                <a:solidFill>
                  <a:schemeClr val="tx1"/>
                </a:solidFill>
              </a:rPr>
              <a:t>3. Psychological and emotional </a:t>
            </a:r>
            <a:r>
              <a:rPr lang="en-US" sz="4800" b="1" dirty="0" smtClean="0">
                <a:solidFill>
                  <a:schemeClr val="tx1"/>
                </a:solidFill>
              </a:rPr>
              <a:t>	changes</a:t>
            </a:r>
            <a:endParaRPr lang="en-US" sz="48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4800" b="1" dirty="0">
                <a:solidFill>
                  <a:schemeClr val="tx1"/>
                </a:solidFill>
              </a:rPr>
              <a:t>4. Out of step </a:t>
            </a:r>
            <a:r>
              <a:rPr lang="en-US" sz="4800" b="1" dirty="0" smtClean="0">
                <a:solidFill>
                  <a:schemeClr val="tx1"/>
                </a:solidFill>
              </a:rPr>
              <a:t>changes</a:t>
            </a:r>
            <a:endParaRPr lang="en-US" sz="4000" b="1" dirty="0">
              <a:solidFill>
                <a:schemeClr val="tx1"/>
              </a:solidFill>
            </a:endParaRPr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25665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48640"/>
            <a:ext cx="10515600" cy="606116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b="1" dirty="0">
                <a:solidFill>
                  <a:srgbClr val="FF0000"/>
                </a:solidFill>
              </a:rPr>
              <a:t>Disorders of the Human Reproductive System</a:t>
            </a:r>
            <a:endParaRPr lang="en-US" sz="96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716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0674" y="125616"/>
            <a:ext cx="11545678" cy="6500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5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Disorders of the </a:t>
            </a:r>
            <a:r>
              <a:rPr lang="en-US" sz="5400" b="1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reproductive </a:t>
            </a:r>
            <a:r>
              <a:rPr lang="en-US" sz="5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system</a:t>
            </a:r>
            <a:endParaRPr lang="en-US" sz="48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indent="-6858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54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Sterility </a:t>
            </a:r>
            <a:r>
              <a:rPr lang="en-US" sz="54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/ barrenness</a:t>
            </a:r>
            <a:endParaRPr lang="en-US" sz="4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indent="-6858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54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Hydrocele </a:t>
            </a:r>
            <a:endParaRPr lang="en-US" sz="4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indent="-6858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54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Ectopic </a:t>
            </a:r>
            <a:r>
              <a:rPr lang="en-US" sz="54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pregnancy</a:t>
            </a:r>
            <a:endParaRPr lang="en-US" sz="4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indent="-6858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54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Erectile </a:t>
            </a:r>
            <a:r>
              <a:rPr lang="en-US" sz="54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dysfunction</a:t>
            </a:r>
            <a:endParaRPr lang="en-US" sz="4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498" y="4001273"/>
            <a:ext cx="3719927" cy="252621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40021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4852308"/>
              </p:ext>
            </p:extLst>
          </p:nvPr>
        </p:nvGraphicFramePr>
        <p:xfrm>
          <a:off x="330505" y="319489"/>
          <a:ext cx="11556693" cy="6230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51407"/>
                <a:gridCol w="3852643"/>
                <a:gridCol w="3852643"/>
              </a:tblGrid>
              <a:tr h="9607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400" dirty="0">
                          <a:solidFill>
                            <a:srgbClr val="00B050"/>
                          </a:solidFill>
                          <a:effectLst/>
                        </a:rPr>
                        <a:t>Disorder</a:t>
                      </a:r>
                      <a:endParaRPr lang="en-US" sz="2000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58" marR="4815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solidFill>
                            <a:srgbClr val="00B050"/>
                          </a:solidFill>
                          <a:effectLst/>
                        </a:rPr>
                        <a:t>Signs and Symptoms</a:t>
                      </a:r>
                      <a:endParaRPr lang="en-US" sz="1400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58" marR="4815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800" dirty="0">
                          <a:solidFill>
                            <a:srgbClr val="FF0000"/>
                          </a:solidFill>
                          <a:effectLst/>
                        </a:rPr>
                        <a:t>Prevention, Control and Treatment.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58" marR="48158" marT="0" marB="0"/>
                </a:tc>
              </a:tr>
              <a:tr h="518667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400" dirty="0" smtClean="0">
                          <a:solidFill>
                            <a:srgbClr val="FF0000"/>
                          </a:solidFill>
                          <a:effectLst/>
                        </a:rPr>
                        <a:t>Ectopic pregnancy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endParaRPr lang="en-US" sz="2000" dirty="0">
                        <a:solidFill>
                          <a:schemeClr val="accent4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58" marR="481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dirty="0">
                          <a:solidFill>
                            <a:srgbClr val="FF0000"/>
                          </a:solidFill>
                          <a:effectLst/>
                        </a:rPr>
                        <a:t>-</a:t>
                      </a:r>
                      <a:r>
                        <a:rPr lang="en-US" sz="2400" b="1" dirty="0">
                          <a:solidFill>
                            <a:srgbClr val="FF0000"/>
                          </a:solidFill>
                          <a:effectLst/>
                        </a:rPr>
                        <a:t>Development of the embryo takes place in the oviduct instead of the uterus.</a:t>
                      </a:r>
                      <a:endParaRPr lang="en-US" sz="1100" b="1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-It is also referred to as out of pregnancy.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You get: -</a:t>
                      </a:r>
                      <a:endParaRPr lang="en-US" sz="1100" b="1" dirty="0">
                        <a:effectLst/>
                      </a:endParaRPr>
                    </a:p>
                    <a:p>
                      <a:pPr marL="457200" marR="0" indent="-457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 smtClean="0">
                          <a:effectLst/>
                        </a:rPr>
                        <a:t>Severe </a:t>
                      </a:r>
                      <a:r>
                        <a:rPr lang="en-US" sz="2400" b="1" dirty="0">
                          <a:effectLst/>
                        </a:rPr>
                        <a:t>pain in the oviduct.</a:t>
                      </a:r>
                      <a:endParaRPr lang="en-US" sz="1100" b="1" dirty="0">
                        <a:effectLst/>
                      </a:endParaRPr>
                    </a:p>
                    <a:p>
                      <a:pPr marL="457200" marR="0" indent="-457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 smtClean="0">
                          <a:effectLst/>
                        </a:rPr>
                        <a:t>Irregular </a:t>
                      </a:r>
                      <a:r>
                        <a:rPr lang="en-US" sz="2400" b="1" dirty="0">
                          <a:effectLst/>
                        </a:rPr>
                        <a:t>bleeding from the vagina.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58" marR="481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dirty="0">
                          <a:effectLst/>
                        </a:rPr>
                        <a:t>-Look for help from a health worker immediately</a:t>
                      </a:r>
                      <a:r>
                        <a:rPr lang="en-US" sz="2400" dirty="0" smtClean="0">
                          <a:effectLst/>
                        </a:rPr>
                        <a:t>.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58" marR="48158" marT="0" marB="0"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869" y="2987409"/>
            <a:ext cx="3367489" cy="28354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7030A0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1" y="3494234"/>
            <a:ext cx="3428891" cy="232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9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6883480"/>
              </p:ext>
            </p:extLst>
          </p:nvPr>
        </p:nvGraphicFramePr>
        <p:xfrm>
          <a:off x="363557" y="484742"/>
          <a:ext cx="11358390" cy="60813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85320"/>
                <a:gridCol w="3786535"/>
                <a:gridCol w="3786535"/>
              </a:tblGrid>
              <a:tr h="60813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800" dirty="0" smtClean="0">
                          <a:solidFill>
                            <a:srgbClr val="FF0000"/>
                          </a:solidFill>
                          <a:effectLst/>
                        </a:rPr>
                        <a:t>Enlarged </a:t>
                      </a:r>
                      <a:r>
                        <a:rPr lang="en-US" sz="4800" dirty="0">
                          <a:solidFill>
                            <a:srgbClr val="FF0000"/>
                          </a:solidFill>
                          <a:effectLst/>
                        </a:rPr>
                        <a:t>prostate</a:t>
                      </a:r>
                      <a:endParaRPr lang="en-US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-Swollen prostate gland.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-Difficult and painful passing out of urine.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-Irregular passing out of urine.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-Seek medical checkup and treatment.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238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819" y="648736"/>
            <a:ext cx="11521439" cy="53409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7200" b="1" dirty="0">
                <a:solidFill>
                  <a:srgbClr val="FF0000"/>
                </a:solidFill>
              </a:rPr>
              <a:t>Other disorders include</a:t>
            </a:r>
            <a:endParaRPr lang="en-US" sz="7200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8000" dirty="0"/>
              <a:t> </a:t>
            </a:r>
            <a:r>
              <a:rPr lang="en-US" sz="6600" b="1" dirty="0" smtClean="0"/>
              <a:t>Impotence.</a:t>
            </a:r>
            <a:endParaRPr lang="en-US" sz="6600" b="1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6600" b="1" dirty="0"/>
              <a:t> </a:t>
            </a:r>
            <a:r>
              <a:rPr lang="en-US" sz="6600" b="1" dirty="0" smtClean="0"/>
              <a:t>Premenstrual </a:t>
            </a:r>
            <a:r>
              <a:rPr lang="en-US" sz="6600" b="1" dirty="0"/>
              <a:t>syndrome.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80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708" y="319489"/>
            <a:ext cx="11237205" cy="960671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Family planning and child </a:t>
            </a:r>
            <a:r>
              <a:rPr lang="en-US" sz="4800" b="1" dirty="0" smtClean="0">
                <a:solidFill>
                  <a:srgbClr val="FF0000"/>
                </a:solidFill>
              </a:rPr>
              <a:t>spacing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708" y="1361684"/>
            <a:ext cx="11237205" cy="517131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4800" b="1" dirty="0">
                <a:solidFill>
                  <a:srgbClr val="0070C0"/>
                </a:solidFill>
              </a:rPr>
              <a:t>What is family planning?</a:t>
            </a:r>
          </a:p>
          <a:p>
            <a:pPr marL="0" indent="0">
              <a:buNone/>
            </a:pPr>
            <a:r>
              <a:rPr lang="en-US" sz="4800" b="1" dirty="0">
                <a:solidFill>
                  <a:schemeClr val="tx1"/>
                </a:solidFill>
              </a:rPr>
              <a:t>This is the use of birth control methods to determine when to have or not to have a child in a family.</a:t>
            </a:r>
          </a:p>
          <a:p>
            <a:pPr marL="0" indent="0">
              <a:buNone/>
            </a:pPr>
            <a:r>
              <a:rPr lang="en-US" sz="4800" b="1" dirty="0">
                <a:solidFill>
                  <a:srgbClr val="0070C0"/>
                </a:solidFill>
              </a:rPr>
              <a:t>Importance of family planning.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/>
              <a:t> </a:t>
            </a:r>
            <a:r>
              <a:rPr lang="en-US" sz="4800" b="1" dirty="0" smtClean="0"/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It </a:t>
            </a:r>
            <a:r>
              <a:rPr lang="en-US" sz="4800" b="1" dirty="0">
                <a:solidFill>
                  <a:schemeClr val="tx1"/>
                </a:solidFill>
              </a:rPr>
              <a:t>enables parents to produce a child at a time they are </a:t>
            </a:r>
            <a:r>
              <a:rPr lang="en-US" sz="4800" b="1" dirty="0" smtClean="0">
                <a:solidFill>
                  <a:schemeClr val="tx1"/>
                </a:solidFill>
              </a:rPr>
              <a:t>	ready</a:t>
            </a:r>
            <a:r>
              <a:rPr lang="en-US" sz="4800" b="1" dirty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 Enables </a:t>
            </a:r>
            <a:r>
              <a:rPr lang="en-US" sz="4800" b="1" dirty="0">
                <a:solidFill>
                  <a:schemeClr val="tx1"/>
                </a:solidFill>
              </a:rPr>
              <a:t>parents to produce the number of children they </a:t>
            </a:r>
            <a:r>
              <a:rPr lang="en-US" sz="4800" b="1" dirty="0" smtClean="0">
                <a:solidFill>
                  <a:schemeClr val="tx1"/>
                </a:solidFill>
              </a:rPr>
              <a:t>	can </a:t>
            </a:r>
            <a:r>
              <a:rPr lang="en-US" sz="4800" b="1" dirty="0">
                <a:solidFill>
                  <a:schemeClr val="tx1"/>
                </a:solidFill>
              </a:rPr>
              <a:t>manage to look </a:t>
            </a:r>
            <a:r>
              <a:rPr lang="en-US" sz="4800" b="1" dirty="0" smtClean="0">
                <a:solidFill>
                  <a:schemeClr val="tx1"/>
                </a:solidFill>
              </a:rPr>
              <a:t>after well.</a:t>
            </a:r>
            <a:endParaRPr lang="en-US" sz="48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 It </a:t>
            </a:r>
            <a:r>
              <a:rPr lang="en-US" sz="4800" b="1" dirty="0">
                <a:solidFill>
                  <a:schemeClr val="tx1"/>
                </a:solidFill>
              </a:rPr>
              <a:t>enables a child born to get enough care.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 It </a:t>
            </a:r>
            <a:r>
              <a:rPr lang="en-US" sz="4800" b="1" dirty="0">
                <a:solidFill>
                  <a:schemeClr val="tx1"/>
                </a:solidFill>
              </a:rPr>
              <a:t>prevents a woman from being worn out by child </a:t>
            </a:r>
            <a:r>
              <a:rPr lang="en-US" sz="4800" b="1" dirty="0" smtClean="0">
                <a:solidFill>
                  <a:schemeClr val="tx1"/>
                </a:solidFill>
              </a:rPr>
              <a:t>	bearing</a:t>
            </a:r>
            <a:r>
              <a:rPr lang="en-US" sz="4800" b="1" dirty="0">
                <a:solidFill>
                  <a:schemeClr val="tx1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23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244" y="264405"/>
            <a:ext cx="11435511" cy="1426284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FF0000"/>
                </a:solidFill>
              </a:rPr>
              <a:t>What is child spacing</a:t>
            </a:r>
            <a:r>
              <a:rPr lang="en-US" sz="8000" b="1" dirty="0" smtClean="0">
                <a:solidFill>
                  <a:srgbClr val="FF0000"/>
                </a:solidFill>
              </a:rPr>
              <a:t>?</a:t>
            </a:r>
            <a:endParaRPr lang="en-US" sz="8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45" y="1498923"/>
            <a:ext cx="11435510" cy="495696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5200" b="1" dirty="0">
                <a:solidFill>
                  <a:schemeClr val="tx1"/>
                </a:solidFill>
              </a:rPr>
              <a:t>This is the providing of enough time between the births of children in a family.</a:t>
            </a:r>
          </a:p>
          <a:p>
            <a:pPr marL="0" indent="0">
              <a:buNone/>
            </a:pPr>
            <a:r>
              <a:rPr lang="en-US" sz="6600" b="1" dirty="0" smtClean="0">
                <a:solidFill>
                  <a:srgbClr val="0070C0"/>
                </a:solidFill>
              </a:rPr>
              <a:t>Advantages of child spacing.</a:t>
            </a:r>
            <a:endParaRPr lang="en-US" sz="6600" b="1" dirty="0">
              <a:solidFill>
                <a:srgbClr val="0070C0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It ensures a healthy start for each child.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It is healthier for a mother.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It enables parents to provide enough basic needs for their children.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777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9490" y="220337"/>
            <a:ext cx="11479576" cy="6301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900"/>
              </a:spcAft>
            </a:pPr>
            <a:r>
              <a:rPr lang="en-US" sz="28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Advantages of child spacing to the baby</a:t>
            </a:r>
            <a:endParaRPr lang="en-US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The baby gets enough time to breast feed.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The baby gets enough care.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The baby gets enough food.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The grown up baby who is ready for education gets money for his / her education.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900"/>
              </a:spcAft>
            </a:pPr>
            <a:r>
              <a:rPr lang="en-US" sz="2800" b="1" u="sng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Advantages </a:t>
            </a:r>
            <a:r>
              <a:rPr lang="en-US" sz="28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of child spacing to the mother</a:t>
            </a:r>
            <a:endParaRPr lang="en-US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Prevents the mother from being worn out by child bearing.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Enables the mother to get enough time to care and show love to the child.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Enables the mother to save money for the child’s future needs.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Enables the mother to provide enough food to the baby.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6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623" y="374572"/>
            <a:ext cx="11391441" cy="1382217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rgbClr val="FF0000"/>
                </a:solidFill>
              </a:rPr>
              <a:t>Reasons why some parents have many </a:t>
            </a:r>
            <a:r>
              <a:rPr lang="en-US" sz="5400" b="1" dirty="0" smtClean="0">
                <a:solidFill>
                  <a:srgbClr val="FF0000"/>
                </a:solidFill>
              </a:rPr>
              <a:t>children</a:t>
            </a:r>
            <a:endParaRPr lang="en-US" sz="5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623" y="2214390"/>
            <a:ext cx="11391441" cy="4120309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/>
              <a:t>  </a:t>
            </a:r>
            <a:r>
              <a:rPr lang="en-US" sz="4400" b="1" dirty="0" smtClean="0">
                <a:solidFill>
                  <a:schemeClr val="tx1"/>
                </a:solidFill>
              </a:rPr>
              <a:t>Ignorance </a:t>
            </a:r>
            <a:r>
              <a:rPr lang="en-US" sz="4400" b="1" dirty="0">
                <a:solidFill>
                  <a:schemeClr val="tx1"/>
                </a:solidFill>
              </a:rPr>
              <a:t>of family planning methods.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smtClean="0">
                <a:solidFill>
                  <a:schemeClr val="tx1"/>
                </a:solidFill>
              </a:rPr>
              <a:t> High </a:t>
            </a:r>
            <a:r>
              <a:rPr lang="en-US" sz="4400" b="1" dirty="0">
                <a:solidFill>
                  <a:schemeClr val="tx1"/>
                </a:solidFill>
              </a:rPr>
              <a:t>infant mortality rate.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smtClean="0">
                <a:solidFill>
                  <a:schemeClr val="tx1"/>
                </a:solidFill>
              </a:rPr>
              <a:t> The </a:t>
            </a:r>
            <a:r>
              <a:rPr lang="en-US" sz="4400" b="1" dirty="0">
                <a:solidFill>
                  <a:schemeClr val="tx1"/>
                </a:solidFill>
              </a:rPr>
              <a:t>myths of male strength.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smtClean="0">
                <a:solidFill>
                  <a:schemeClr val="tx1"/>
                </a:solidFill>
              </a:rPr>
              <a:t> The </a:t>
            </a:r>
            <a:r>
              <a:rPr lang="en-US" sz="4400" b="1" dirty="0">
                <a:solidFill>
                  <a:schemeClr val="tx1"/>
                </a:solidFill>
              </a:rPr>
              <a:t>desire for another sex child.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smtClean="0">
                <a:solidFill>
                  <a:schemeClr val="tx1"/>
                </a:solidFill>
              </a:rPr>
              <a:t> For </a:t>
            </a:r>
            <a:r>
              <a:rPr lang="en-US" sz="4400" b="1" dirty="0">
                <a:solidFill>
                  <a:schemeClr val="tx1"/>
                </a:solidFill>
              </a:rPr>
              <a:t>prestige, fame and security</a:t>
            </a:r>
            <a:r>
              <a:rPr lang="en-US" sz="4400" b="1" dirty="0" smtClean="0">
                <a:solidFill>
                  <a:schemeClr val="tx1"/>
                </a:solidFill>
              </a:rPr>
              <a:t>.</a:t>
            </a:r>
            <a:endParaRPr lang="en-US" sz="4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532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658" y="209322"/>
            <a:ext cx="11336356" cy="1357745"/>
          </a:xfrm>
        </p:spPr>
        <p:txBody>
          <a:bodyPr>
            <a:noAutofit/>
          </a:bodyPr>
          <a:lstStyle/>
          <a:p>
            <a:r>
              <a:rPr lang="en-US" sz="4800" b="1" u="heavy" dirty="0">
                <a:solidFill>
                  <a:srgbClr val="FF0000"/>
                </a:solidFill>
              </a:rPr>
              <a:t>Problems of having many children</a:t>
            </a:r>
            <a:r>
              <a:rPr lang="en-US" sz="4800" b="1" u="heavy" dirty="0" smtClean="0">
                <a:solidFill>
                  <a:srgbClr val="FF0000"/>
                </a:solidFill>
              </a:rPr>
              <a:t>.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658" y="1721302"/>
            <a:ext cx="11336356" cy="4899835"/>
          </a:xfrm>
        </p:spPr>
        <p:txBody>
          <a:bodyPr>
            <a:normAutofit fontScale="85000" lnSpcReduction="20000"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/>
              <a:t> </a:t>
            </a:r>
            <a:r>
              <a:rPr lang="en-US" sz="5200" b="1" dirty="0" smtClean="0">
                <a:solidFill>
                  <a:schemeClr val="tx1"/>
                </a:solidFill>
              </a:rPr>
              <a:t>Lack </a:t>
            </a:r>
            <a:r>
              <a:rPr lang="en-US" sz="5200" b="1" dirty="0">
                <a:solidFill>
                  <a:schemeClr val="tx1"/>
                </a:solidFill>
              </a:rPr>
              <a:t>of enough food.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 Poor education for children.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 Lack of proper medical </a:t>
            </a:r>
            <a:r>
              <a:rPr lang="en-US" sz="5200" b="1" dirty="0" smtClean="0">
                <a:solidFill>
                  <a:schemeClr val="tx1"/>
                </a:solidFill>
              </a:rPr>
              <a:t>care.</a:t>
            </a:r>
            <a:endParaRPr lang="en-US" sz="5200" b="1" dirty="0">
              <a:solidFill>
                <a:schemeClr val="tx1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 Inadequate financial resources.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 </a:t>
            </a:r>
            <a:r>
              <a:rPr lang="en-US" sz="5200" b="1" dirty="0" smtClean="0">
                <a:solidFill>
                  <a:schemeClr val="tx1"/>
                </a:solidFill>
              </a:rPr>
              <a:t>Mother’s </a:t>
            </a:r>
            <a:r>
              <a:rPr lang="en-US" sz="5200" b="1" dirty="0">
                <a:solidFill>
                  <a:schemeClr val="tx1"/>
                </a:solidFill>
              </a:rPr>
              <a:t>sickness as a result of having too many children. e.g. miscarriages, maternal </a:t>
            </a:r>
            <a:r>
              <a:rPr lang="en-US" sz="5200" b="1" dirty="0" smtClean="0">
                <a:solidFill>
                  <a:schemeClr val="tx1"/>
                </a:solidFill>
              </a:rPr>
              <a:t>Anaemia, </a:t>
            </a:r>
            <a:r>
              <a:rPr lang="en-US" sz="5200" b="1" dirty="0">
                <a:solidFill>
                  <a:schemeClr val="tx1"/>
                </a:solidFill>
              </a:rPr>
              <a:t>fatigue, low births.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 High infant mortality </a:t>
            </a:r>
            <a:r>
              <a:rPr lang="en-US" sz="5200" b="1" dirty="0" smtClean="0">
                <a:solidFill>
                  <a:schemeClr val="tx1"/>
                </a:solidFill>
              </a:rPr>
              <a:t>rate.</a:t>
            </a:r>
            <a:endParaRPr lang="en-US" sz="5200" b="1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28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262" y="341523"/>
            <a:ext cx="11413475" cy="808008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solidFill>
                  <a:srgbClr val="FF0000"/>
                </a:solidFill>
              </a:rPr>
              <a:t>Primary sex characteristics</a:t>
            </a:r>
            <a:r>
              <a:rPr lang="en-US" sz="7200" b="1" dirty="0" smtClean="0">
                <a:solidFill>
                  <a:srgbClr val="FF0000"/>
                </a:solidFill>
              </a:rPr>
              <a:t>.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262" y="1506478"/>
            <a:ext cx="11413475" cy="49934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002060"/>
                </a:solidFill>
              </a:rPr>
              <a:t>What are primary sex characteristics?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tx1"/>
                </a:solidFill>
              </a:rPr>
              <a:t>These are changes that prepare the sexual organs </a:t>
            </a:r>
            <a:r>
              <a:rPr lang="en-US" sz="3600" b="1" dirty="0" smtClean="0">
                <a:solidFill>
                  <a:schemeClr val="tx1"/>
                </a:solidFill>
              </a:rPr>
              <a:t>for their function of reproduction.</a:t>
            </a:r>
          </a:p>
          <a:p>
            <a:pPr marL="0" indent="0">
              <a:buNone/>
            </a:pPr>
            <a:r>
              <a:rPr lang="en-US" sz="3600" b="1" dirty="0" smtClean="0">
                <a:solidFill>
                  <a:srgbClr val="0070C0"/>
                </a:solidFill>
              </a:rPr>
              <a:t>Primary sex characteristics in boys.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b="1" dirty="0" smtClean="0"/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Enlargement </a:t>
            </a:r>
            <a:r>
              <a:rPr lang="en-US" sz="4000" b="1" dirty="0">
                <a:solidFill>
                  <a:schemeClr val="tx1"/>
                </a:solidFill>
              </a:rPr>
              <a:t>of the </a:t>
            </a:r>
            <a:r>
              <a:rPr lang="en-US" sz="4000" b="1" dirty="0" smtClean="0">
                <a:solidFill>
                  <a:schemeClr val="tx1"/>
                </a:solidFill>
              </a:rPr>
              <a:t>testes.</a:t>
            </a:r>
            <a:endParaRPr lang="en-US" sz="40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Enlargement </a:t>
            </a:r>
            <a:r>
              <a:rPr lang="en-US" sz="4000" b="1" dirty="0">
                <a:solidFill>
                  <a:schemeClr val="tx1"/>
                </a:solidFill>
              </a:rPr>
              <a:t>of the penis.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Production </a:t>
            </a:r>
            <a:r>
              <a:rPr lang="en-US" sz="4000" b="1" dirty="0">
                <a:solidFill>
                  <a:schemeClr val="tx1"/>
                </a:solidFill>
              </a:rPr>
              <a:t>of sperms. (This is noticed </a:t>
            </a:r>
            <a:r>
              <a:rPr lang="en-US" sz="4000" b="1" dirty="0" smtClean="0">
                <a:solidFill>
                  <a:schemeClr val="tx1"/>
                </a:solidFill>
              </a:rPr>
              <a:t>	through </a:t>
            </a:r>
            <a:r>
              <a:rPr lang="en-US" sz="4000" b="1" dirty="0">
                <a:solidFill>
                  <a:schemeClr val="tx1"/>
                </a:solidFill>
              </a:rPr>
              <a:t>wet dreams).</a:t>
            </a:r>
          </a:p>
        </p:txBody>
      </p:sp>
    </p:spTree>
    <p:extLst>
      <p:ext uri="{BB962C8B-B14F-4D97-AF65-F5344CB8AC3E}">
        <p14:creationId xmlns:p14="http://schemas.microsoft.com/office/powerpoint/2010/main" val="321217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640" y="264404"/>
            <a:ext cx="11226189" cy="1711391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How to avoid infant mortality rate / death</a:t>
            </a:r>
            <a:r>
              <a:rPr lang="en-US" sz="4800" b="1" dirty="0" smtClean="0">
                <a:solidFill>
                  <a:srgbClr val="FF0000"/>
                </a:solidFill>
              </a:rPr>
              <a:t>.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41" y="2063930"/>
            <a:ext cx="11226188" cy="4116533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5400" b="1" dirty="0" smtClean="0">
                <a:solidFill>
                  <a:schemeClr val="tx1"/>
                </a:solidFill>
              </a:rPr>
              <a:t> Immunization </a:t>
            </a:r>
            <a:r>
              <a:rPr lang="en-US" sz="5400" b="1" dirty="0">
                <a:solidFill>
                  <a:schemeClr val="tx1"/>
                </a:solidFill>
              </a:rPr>
              <a:t>against infant killer diseases.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Practice family planning.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Participating in health care services e.g. health education.</a:t>
            </a:r>
          </a:p>
        </p:txBody>
      </p:sp>
    </p:spTree>
    <p:extLst>
      <p:ext uri="{BB962C8B-B14F-4D97-AF65-F5344CB8AC3E}">
        <p14:creationId xmlns:p14="http://schemas.microsoft.com/office/powerpoint/2010/main" val="305411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90" y="177372"/>
            <a:ext cx="11380427" cy="782197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Myths and misconceptions about family planning</a:t>
            </a:r>
            <a:r>
              <a:rPr lang="en-US" sz="3600" b="1" dirty="0" smtClean="0">
                <a:solidFill>
                  <a:srgbClr val="FF0000"/>
                </a:solidFill>
              </a:rPr>
              <a:t>.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758" y="959569"/>
            <a:ext cx="11380426" cy="43175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chemeClr val="tx1"/>
                </a:solidFill>
              </a:rPr>
              <a:t>Myths are things people believe in but are false</a:t>
            </a:r>
            <a:r>
              <a:rPr lang="en-US" sz="2800" dirty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Family </a:t>
            </a:r>
            <a:r>
              <a:rPr lang="en-US" sz="2800" b="1" dirty="0">
                <a:solidFill>
                  <a:schemeClr val="tx1"/>
                </a:solidFill>
              </a:rPr>
              <a:t>planning increases fornication and adultery among people.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Europeans </a:t>
            </a:r>
            <a:r>
              <a:rPr lang="en-US" sz="2800" b="1" dirty="0">
                <a:solidFill>
                  <a:schemeClr val="tx1"/>
                </a:solidFill>
              </a:rPr>
              <a:t>brought family planning methods to make Africans sterile.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If </a:t>
            </a:r>
            <a:r>
              <a:rPr lang="en-US" sz="2800" b="1" dirty="0">
                <a:solidFill>
                  <a:schemeClr val="tx1"/>
                </a:solidFill>
              </a:rPr>
              <a:t>a woman uses birth control methods she may produce little or no breast milk.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Vasectomy </a:t>
            </a:r>
            <a:r>
              <a:rPr lang="en-US" sz="2800" b="1" dirty="0">
                <a:solidFill>
                  <a:schemeClr val="tx1"/>
                </a:solidFill>
              </a:rPr>
              <a:t>is castration of men.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The </a:t>
            </a:r>
            <a:r>
              <a:rPr lang="en-US" sz="2800" b="1" dirty="0">
                <a:solidFill>
                  <a:schemeClr val="tx1"/>
                </a:solidFill>
              </a:rPr>
              <a:t>whites want to reduce the population for Africans.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Birth </a:t>
            </a:r>
            <a:r>
              <a:rPr lang="en-US" sz="2800" b="1" dirty="0">
                <a:solidFill>
                  <a:schemeClr val="tx1"/>
                </a:solidFill>
              </a:rPr>
              <a:t>control methods should be used by women not men</a:t>
            </a:r>
            <a:r>
              <a:rPr lang="en-US" sz="2800" b="1" dirty="0" smtClean="0">
                <a:solidFill>
                  <a:schemeClr val="tx1"/>
                </a:solidFill>
              </a:rPr>
              <a:t>.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28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437" y="363556"/>
            <a:ext cx="11655847" cy="618046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4000" b="1" dirty="0" smtClean="0">
                <a:solidFill>
                  <a:srgbClr val="0070C0"/>
                </a:solidFill>
              </a:rPr>
              <a:t>Write </a:t>
            </a:r>
            <a:r>
              <a:rPr lang="en-US" sz="4000" b="1" dirty="0">
                <a:solidFill>
                  <a:srgbClr val="0070C0"/>
                </a:solidFill>
              </a:rPr>
              <a:t>FPAU in </a:t>
            </a:r>
            <a:r>
              <a:rPr lang="en-US" sz="4000" b="1" dirty="0" smtClean="0">
                <a:solidFill>
                  <a:srgbClr val="0070C0"/>
                </a:solidFill>
              </a:rPr>
              <a:t>full.</a:t>
            </a:r>
            <a:endParaRPr lang="en-US" sz="4000" b="1" dirty="0">
              <a:solidFill>
                <a:srgbClr val="0070C0"/>
              </a:solidFill>
            </a:endParaRPr>
          </a:p>
          <a:p>
            <a:r>
              <a:rPr lang="en-US" sz="4000" b="1" dirty="0">
                <a:solidFill>
                  <a:schemeClr val="tx1"/>
                </a:solidFill>
              </a:rPr>
              <a:t>FPAU has been replaced by RHU.</a:t>
            </a:r>
          </a:p>
          <a:p>
            <a:pPr marL="0" indent="0">
              <a:buNone/>
            </a:pPr>
            <a:r>
              <a:rPr lang="en-US" sz="4000" b="1" dirty="0">
                <a:solidFill>
                  <a:srgbClr val="0070C0"/>
                </a:solidFill>
              </a:rPr>
              <a:t>Write RHU in full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/>
              <a:t>Reproductive Health Uganda</a:t>
            </a:r>
            <a:r>
              <a:rPr lang="en-US" sz="4000" b="1" dirty="0" smtClean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GB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GB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eproductive </a:t>
            </a:r>
            <a:r>
              <a:rPr lang="en-GB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GB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ealth </a:t>
            </a:r>
            <a:r>
              <a:rPr lang="en-GB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n-GB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ganda (</a:t>
            </a:r>
            <a:r>
              <a:rPr lang="en-GB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RHU</a:t>
            </a:r>
            <a:r>
              <a:rPr lang="en-GB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)has made it possible for most people to learn about and have access to family planning services. </a:t>
            </a:r>
            <a:endParaRPr lang="en-US" sz="4000" b="1" dirty="0"/>
          </a:p>
          <a:p>
            <a:pPr marL="0" indent="0">
              <a:buNone/>
            </a:pPr>
            <a:r>
              <a:rPr lang="en-US" sz="4400" b="1" dirty="0">
                <a:solidFill>
                  <a:srgbClr val="0070C0"/>
                </a:solidFill>
              </a:rPr>
              <a:t>Functions of RHU in Uganda.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/>
              <a:t> </a:t>
            </a:r>
            <a:r>
              <a:rPr lang="en-US" sz="4000" b="1" dirty="0">
                <a:solidFill>
                  <a:schemeClr val="tx1"/>
                </a:solidFill>
              </a:rPr>
              <a:t>It educates people about family planning.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Provides people with family planning contraceptives.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Educates people about quality of life when children are few.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Helps in training Traditional Birth Attendants (TBAs/ TBDs</a:t>
            </a:r>
            <a:r>
              <a:rPr lang="en-US" sz="4000" b="1" dirty="0" smtClean="0">
                <a:solidFill>
                  <a:schemeClr val="tx1"/>
                </a:solidFill>
              </a:rPr>
              <a:t>).</a:t>
            </a:r>
            <a:endParaRPr lang="en-US" sz="4000" b="1" dirty="0">
              <a:solidFill>
                <a:schemeClr val="tx1"/>
              </a:solidFill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067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4406" y="341523"/>
            <a:ext cx="11523644" cy="61804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b="1" dirty="0">
                <a:solidFill>
                  <a:srgbClr val="0070C0"/>
                </a:solidFill>
              </a:rPr>
              <a:t>Advantages of family planning.</a:t>
            </a:r>
            <a:endParaRPr lang="en-US" sz="5400" dirty="0">
              <a:solidFill>
                <a:srgbClr val="0070C0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chemeClr val="tx1"/>
                </a:solidFill>
              </a:rPr>
              <a:t>Controls population growth.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chemeClr val="tx1"/>
                </a:solidFill>
              </a:rPr>
              <a:t> It improves the health and well-being of the family.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chemeClr val="tx1"/>
                </a:solidFill>
              </a:rPr>
              <a:t> It reduces cases of abortion and miscarriages.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chemeClr val="tx1"/>
                </a:solidFill>
              </a:rPr>
              <a:t> It reduces cases of serious diseases and maternal death</a:t>
            </a:r>
            <a:r>
              <a:rPr lang="en-US" sz="4400" b="1" dirty="0" smtClean="0">
                <a:solidFill>
                  <a:schemeClr val="tx1"/>
                </a:solidFill>
              </a:rPr>
              <a:t>.</a:t>
            </a:r>
            <a:endParaRPr lang="en-US" sz="4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93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348" y="528810"/>
            <a:ext cx="11555751" cy="59050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b="1" dirty="0">
                <a:solidFill>
                  <a:srgbClr val="FF0000"/>
                </a:solidFill>
              </a:rPr>
              <a:t>Methods of family planning / birth control</a:t>
            </a:r>
            <a:r>
              <a:rPr lang="en-US" sz="4400" b="1" dirty="0" smtClean="0">
                <a:solidFill>
                  <a:srgbClr val="FF0000"/>
                </a:solidFill>
              </a:rPr>
              <a:t>.</a:t>
            </a: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  <a:tabLst>
                <a:tab pos="257175" algn="l"/>
              </a:tabLst>
            </a:pPr>
            <a:r>
              <a:rPr lang="en-GB" sz="48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These </a:t>
            </a:r>
            <a:r>
              <a:rPr lang="en-GB" sz="48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practices that people use to prevent conception among </a:t>
            </a:r>
            <a:r>
              <a:rPr lang="en-GB" sz="48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women.</a:t>
            </a: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  <a:tabLst>
                <a:tab pos="257175" algn="l"/>
              </a:tabLst>
            </a:pPr>
            <a:r>
              <a:rPr lang="en-GB" sz="48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4800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5400" b="1" dirty="0" smtClean="0">
                <a:solidFill>
                  <a:schemeClr val="tx1"/>
                </a:solidFill>
              </a:rPr>
              <a:t> </a:t>
            </a:r>
            <a:r>
              <a:rPr lang="en-US" sz="6000" b="1" dirty="0" smtClean="0">
                <a:solidFill>
                  <a:schemeClr val="tx1"/>
                </a:solidFill>
              </a:rPr>
              <a:t>Natural </a:t>
            </a:r>
            <a:r>
              <a:rPr lang="en-US" sz="6000" b="1" dirty="0">
                <a:solidFill>
                  <a:schemeClr val="tx1"/>
                </a:solidFill>
              </a:rPr>
              <a:t>methods.</a:t>
            </a:r>
            <a:endParaRPr lang="en-US" sz="6000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6000" b="1" dirty="0" smtClean="0">
                <a:solidFill>
                  <a:schemeClr val="tx1"/>
                </a:solidFill>
              </a:rPr>
              <a:t> Artificial </a:t>
            </a:r>
            <a:r>
              <a:rPr lang="en-US" sz="6000" b="1" dirty="0">
                <a:solidFill>
                  <a:schemeClr val="tx1"/>
                </a:solidFill>
              </a:rPr>
              <a:t>methods.</a:t>
            </a:r>
            <a:endParaRPr lang="en-US" sz="6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59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624" y="429658"/>
            <a:ext cx="11391441" cy="615842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6500" b="1" dirty="0">
                <a:solidFill>
                  <a:srgbClr val="FF0000"/>
                </a:solidFill>
              </a:rPr>
              <a:t>Natural family planning methods.</a:t>
            </a:r>
            <a:endParaRPr lang="en-US" sz="6500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5100" dirty="0"/>
              <a:t> </a:t>
            </a:r>
            <a:r>
              <a:rPr lang="en-US" sz="5100" dirty="0" smtClean="0"/>
              <a:t> </a:t>
            </a:r>
            <a:r>
              <a:rPr lang="en-US" sz="5100" b="1" dirty="0" smtClean="0">
                <a:solidFill>
                  <a:schemeClr val="tx1"/>
                </a:solidFill>
              </a:rPr>
              <a:t>Abstinence </a:t>
            </a:r>
            <a:r>
              <a:rPr lang="en-US" sz="5100" b="1" dirty="0">
                <a:solidFill>
                  <a:schemeClr val="tx1"/>
                </a:solidFill>
              </a:rPr>
              <a:t>/ abstaining from sex.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5100" b="1" dirty="0">
                <a:solidFill>
                  <a:schemeClr val="tx1"/>
                </a:solidFill>
              </a:rPr>
              <a:t> </a:t>
            </a:r>
            <a:r>
              <a:rPr lang="en-US" sz="5100" b="1" dirty="0" smtClean="0">
                <a:solidFill>
                  <a:schemeClr val="tx1"/>
                </a:solidFill>
              </a:rPr>
              <a:t> Coitus </a:t>
            </a:r>
            <a:r>
              <a:rPr lang="en-US" sz="5100" b="1" dirty="0">
                <a:solidFill>
                  <a:schemeClr val="tx1"/>
                </a:solidFill>
              </a:rPr>
              <a:t>interruptus (withdrawal method</a:t>
            </a:r>
            <a:r>
              <a:rPr lang="en-US" sz="5100" b="1" dirty="0" smtClean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5100" b="1" dirty="0">
                <a:solidFill>
                  <a:schemeClr val="tx1"/>
                </a:solidFill>
              </a:rPr>
              <a:t> </a:t>
            </a:r>
            <a:r>
              <a:rPr lang="en-US" sz="5100" b="1" dirty="0" smtClean="0">
                <a:solidFill>
                  <a:schemeClr val="tx1"/>
                </a:solidFill>
              </a:rPr>
              <a:t>    </a:t>
            </a:r>
            <a:r>
              <a:rPr lang="en-GB" sz="51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During withdrawal method, sperms are </a:t>
            </a:r>
            <a:r>
              <a:rPr lang="en-GB" sz="51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released </a:t>
            </a:r>
            <a:r>
              <a:rPr lang="en-GB" sz="51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outside the woman’s vagina. </a:t>
            </a:r>
            <a:endParaRPr lang="en-US" sz="51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5100" b="1" dirty="0">
                <a:solidFill>
                  <a:schemeClr val="tx1"/>
                </a:solidFill>
              </a:rPr>
              <a:t> </a:t>
            </a:r>
            <a:r>
              <a:rPr lang="en-US" sz="5100" b="1" dirty="0" smtClean="0">
                <a:solidFill>
                  <a:schemeClr val="tx1"/>
                </a:solidFill>
              </a:rPr>
              <a:t> The </a:t>
            </a:r>
            <a:r>
              <a:rPr lang="en-US" sz="5100" b="1" dirty="0">
                <a:solidFill>
                  <a:schemeClr val="tx1"/>
                </a:solidFill>
              </a:rPr>
              <a:t>rhythm (safe period)</a:t>
            </a:r>
          </a:p>
          <a:p>
            <a:pPr marL="0" indent="0">
              <a:buNone/>
            </a:pPr>
            <a:r>
              <a:rPr lang="en-US" sz="5100" b="1" dirty="0">
                <a:solidFill>
                  <a:schemeClr val="tx1"/>
                </a:solidFill>
              </a:rPr>
              <a:t>Note: -Safe period are days in the menstrual cycle when fertilization cannot take place</a:t>
            </a:r>
            <a:r>
              <a:rPr lang="en-US" sz="5100" b="1" dirty="0" smtClean="0">
                <a:solidFill>
                  <a:schemeClr val="tx1"/>
                </a:solidFill>
              </a:rPr>
              <a:t>.</a:t>
            </a: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  <a:tabLst>
                <a:tab pos="257175" algn="l"/>
              </a:tabLst>
            </a:pPr>
            <a:r>
              <a:rPr lang="en-GB" sz="5100" b="1" dirty="0" smtClean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</a:t>
            </a:r>
            <a:r>
              <a:rPr lang="en-GB" sz="51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menstrual period runs from 1</a:t>
            </a:r>
            <a:r>
              <a:rPr lang="en-GB" sz="5100" b="1" baseline="30000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</a:t>
            </a:r>
            <a:r>
              <a:rPr lang="en-GB" sz="51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the 4</a:t>
            </a:r>
            <a:r>
              <a:rPr lang="en-GB" sz="5100" b="1" baseline="30000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GB" sz="51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day of the month, the safe period falls between the 5</a:t>
            </a:r>
            <a:r>
              <a:rPr lang="en-GB" sz="5100" b="1" baseline="30000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GB" sz="51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10</a:t>
            </a:r>
            <a:r>
              <a:rPr lang="en-GB" sz="5100" b="1" baseline="30000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GB" sz="51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day. </a:t>
            </a:r>
            <a:endParaRPr lang="en-US" sz="4400" b="1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33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418643" y="1542362"/>
          <a:ext cx="11347373" cy="346297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931557"/>
                <a:gridCol w="2739516"/>
                <a:gridCol w="2742130"/>
                <a:gridCol w="2934170"/>
              </a:tblGrid>
              <a:tr h="12424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tabLst>
                          <a:tab pos="342900" algn="l"/>
                        </a:tabLst>
                      </a:pPr>
                      <a:r>
                        <a:rPr lang="en-GB" sz="3200" b="1" dirty="0">
                          <a:solidFill>
                            <a:srgbClr val="C00000"/>
                          </a:solidFill>
                          <a:effectLst/>
                          <a:latin typeface="Century Gothic" panose="020B0502020202020204" pitchFamily="34" charset="0"/>
                        </a:rPr>
                        <a:t>Menstruation </a:t>
                      </a:r>
                      <a:endParaRPr lang="en-US" sz="2400" b="1" dirty="0">
                        <a:solidFill>
                          <a:srgbClr val="C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tabLst>
                          <a:tab pos="342900" algn="l"/>
                        </a:tabLst>
                      </a:pPr>
                      <a:r>
                        <a:rPr lang="en-GB" sz="3200" b="1" dirty="0">
                          <a:solidFill>
                            <a:srgbClr val="C00000"/>
                          </a:solidFill>
                          <a:effectLst/>
                          <a:latin typeface="Century Gothic" panose="020B0502020202020204" pitchFamily="34" charset="0"/>
                        </a:rPr>
                        <a:t>Safe period </a:t>
                      </a:r>
                      <a:endParaRPr lang="en-US" sz="2400" b="1" dirty="0">
                        <a:solidFill>
                          <a:srgbClr val="C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tabLst>
                          <a:tab pos="342900" algn="l"/>
                        </a:tabLst>
                      </a:pPr>
                      <a:r>
                        <a:rPr lang="en-GB" sz="3200" b="1" dirty="0">
                          <a:solidFill>
                            <a:srgbClr val="C00000"/>
                          </a:solidFill>
                          <a:effectLst/>
                          <a:latin typeface="Century Gothic" panose="020B0502020202020204" pitchFamily="34" charset="0"/>
                        </a:rPr>
                        <a:t>Fertile period </a:t>
                      </a:r>
                      <a:endParaRPr lang="en-US" sz="2400" b="1" dirty="0">
                        <a:solidFill>
                          <a:srgbClr val="C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tabLst>
                          <a:tab pos="342900" algn="l"/>
                        </a:tabLst>
                      </a:pPr>
                      <a:r>
                        <a:rPr lang="en-GB" sz="3200" b="1" dirty="0">
                          <a:solidFill>
                            <a:srgbClr val="C00000"/>
                          </a:solidFill>
                          <a:effectLst/>
                          <a:latin typeface="Century Gothic" panose="020B0502020202020204" pitchFamily="34" charset="0"/>
                        </a:rPr>
                        <a:t>Safe period </a:t>
                      </a:r>
                      <a:endParaRPr lang="en-US" sz="2400" b="1" dirty="0">
                        <a:solidFill>
                          <a:srgbClr val="C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052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tabLst>
                          <a:tab pos="342900" algn="l"/>
                        </a:tabLst>
                      </a:pP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1</a:t>
                      </a:r>
                      <a:r>
                        <a:rPr lang="en-GB" sz="3200" b="1" baseline="30000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st</a:t>
                      </a: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 – 4</a:t>
                      </a:r>
                      <a:r>
                        <a:rPr lang="en-GB" sz="3200" b="1" baseline="30000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th</a:t>
                      </a: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 day </a:t>
                      </a:r>
                      <a:endParaRPr lang="en-US" sz="2400" b="1" dirty="0">
                        <a:solidFill>
                          <a:srgbClr val="00206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tabLst>
                          <a:tab pos="342900" algn="l"/>
                        </a:tabLst>
                      </a:pP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5</a:t>
                      </a:r>
                      <a:r>
                        <a:rPr lang="en-GB" sz="3200" b="1" baseline="30000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th</a:t>
                      </a: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 – 10</a:t>
                      </a:r>
                      <a:r>
                        <a:rPr lang="en-GB" sz="3200" b="1" baseline="30000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th</a:t>
                      </a: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 day </a:t>
                      </a:r>
                      <a:endParaRPr lang="en-US" sz="2400" b="1" dirty="0">
                        <a:solidFill>
                          <a:srgbClr val="00206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tabLst>
                          <a:tab pos="342900" algn="l"/>
                        </a:tabLst>
                      </a:pP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11</a:t>
                      </a:r>
                      <a:r>
                        <a:rPr lang="en-GB" sz="3200" b="1" baseline="30000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th</a:t>
                      </a: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 – 17</a:t>
                      </a:r>
                      <a:r>
                        <a:rPr lang="en-GB" sz="3200" b="1" baseline="30000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th</a:t>
                      </a: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 day </a:t>
                      </a:r>
                      <a:endParaRPr lang="en-US" sz="2400" b="1" dirty="0">
                        <a:solidFill>
                          <a:srgbClr val="00206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tabLst>
                          <a:tab pos="342900" algn="l"/>
                        </a:tabLst>
                      </a:pP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18</a:t>
                      </a:r>
                      <a:r>
                        <a:rPr lang="en-GB" sz="3200" b="1" baseline="30000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th</a:t>
                      </a:r>
                      <a:r>
                        <a:rPr lang="en-GB" sz="3200" b="1" dirty="0">
                          <a:solidFill>
                            <a:srgbClr val="002060"/>
                          </a:solidFill>
                          <a:effectLst/>
                          <a:latin typeface="Century Gothic" panose="020B0502020202020204" pitchFamily="34" charset="0"/>
                        </a:rPr>
                        <a:t> – Next menstruation </a:t>
                      </a:r>
                      <a:endParaRPr lang="en-US" sz="2400" b="1" dirty="0">
                        <a:solidFill>
                          <a:srgbClr val="00206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4288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218" y="221673"/>
            <a:ext cx="11464637" cy="6398635"/>
          </a:xfrm>
        </p:spPr>
        <p:txBody>
          <a:bodyPr>
            <a:normAutofit/>
          </a:bodyPr>
          <a:lstStyle/>
          <a:p>
            <a:pPr marL="0" indent="0">
              <a:lnSpc>
                <a:spcPct val="115000"/>
              </a:lnSpc>
              <a:spcAft>
                <a:spcPts val="225"/>
              </a:spcAft>
              <a:buNone/>
              <a:tabLst>
                <a:tab pos="257175" algn="l"/>
              </a:tabLst>
            </a:pP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fertile period may fall between the </a:t>
            </a:r>
            <a:r>
              <a:rPr lang="en-GB" sz="4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11</a:t>
            </a:r>
            <a:r>
              <a:rPr lang="en-GB" sz="4400" b="1" baseline="30000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GB" sz="4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</a:t>
            </a:r>
            <a:r>
              <a:rPr lang="en-GB" sz="4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17</a:t>
            </a:r>
            <a:r>
              <a:rPr lang="en-GB" sz="4400" b="1" baseline="30000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day and another safe period may fall between the </a:t>
            </a:r>
            <a:r>
              <a:rPr lang="en-GB" sz="4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18</a:t>
            </a:r>
            <a:r>
              <a:rPr lang="en-GB" sz="4400" b="1" baseline="30000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day and the next menstrual period. </a:t>
            </a:r>
            <a:endParaRPr lang="en-US" sz="4400" b="1" dirty="0">
              <a:solidFill>
                <a:schemeClr val="tx1"/>
              </a:solidFill>
            </a:endParaRP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4400" b="1" dirty="0">
                <a:solidFill>
                  <a:schemeClr val="tx1"/>
                </a:solidFill>
              </a:rPr>
              <a:t>  Prolonged breast feeding.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tx1"/>
                </a:solidFill>
              </a:rPr>
              <a:t>    This delays the resumption of the </a:t>
            </a:r>
            <a:r>
              <a:rPr lang="en-US" sz="4400" b="1" dirty="0" smtClean="0">
                <a:solidFill>
                  <a:schemeClr val="tx1"/>
                </a:solidFill>
              </a:rPr>
              <a:t>	monthly </a:t>
            </a:r>
            <a:r>
              <a:rPr lang="en-US" sz="4400" b="1" dirty="0">
                <a:solidFill>
                  <a:schemeClr val="tx1"/>
                </a:solidFill>
              </a:rPr>
              <a:t>ovulation after birth.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4400" b="1" dirty="0">
                <a:solidFill>
                  <a:schemeClr val="tx1"/>
                </a:solidFill>
              </a:rPr>
              <a:t>  Using calendar or moon beads.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876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21" y="517793"/>
            <a:ext cx="11611779" cy="57397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5200" b="1" dirty="0">
                <a:solidFill>
                  <a:srgbClr val="FF0000"/>
                </a:solidFill>
              </a:rPr>
              <a:t>Advantages of natural family planning methods</a:t>
            </a:r>
            <a:r>
              <a:rPr lang="en-US" sz="5200" b="1" dirty="0" smtClean="0">
                <a:solidFill>
                  <a:srgbClr val="FF0000"/>
                </a:solidFill>
              </a:rPr>
              <a:t>.</a:t>
            </a:r>
          </a:p>
          <a:p>
            <a:pPr marL="0" indent="0">
              <a:buNone/>
            </a:pPr>
            <a:endParaRPr lang="en-US" sz="4400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/>
              <a:t> </a:t>
            </a:r>
            <a:r>
              <a:rPr lang="en-US" sz="4800" b="1" dirty="0" smtClean="0"/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They </a:t>
            </a:r>
            <a:r>
              <a:rPr lang="en-US" sz="5400" b="1" dirty="0">
                <a:solidFill>
                  <a:schemeClr val="tx1"/>
                </a:solidFill>
              </a:rPr>
              <a:t>are cheap, easy and convenient to use.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 They </a:t>
            </a:r>
            <a:r>
              <a:rPr lang="en-US" sz="5400" b="1" dirty="0">
                <a:solidFill>
                  <a:schemeClr val="tx1"/>
                </a:solidFill>
              </a:rPr>
              <a:t>avoid any complications associated with artificial methods.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 </a:t>
            </a:r>
            <a:r>
              <a:rPr lang="en-US" sz="5400" b="1" dirty="0">
                <a:solidFill>
                  <a:schemeClr val="tx1"/>
                </a:solidFill>
              </a:rPr>
              <a:t>They encourage cooperation between husband and the wife</a:t>
            </a:r>
            <a:r>
              <a:rPr lang="en-US" sz="5400" b="1" dirty="0" smtClean="0">
                <a:solidFill>
                  <a:schemeClr val="tx1"/>
                </a:solidFill>
              </a:rPr>
              <a:t>.</a:t>
            </a:r>
            <a:endParaRPr lang="en-US" sz="5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46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522" y="473725"/>
            <a:ext cx="11435509" cy="60262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FF0000"/>
                </a:solidFill>
              </a:rPr>
              <a:t>Disadvantages of natural family planning methods.</a:t>
            </a:r>
            <a:endParaRPr lang="en-US" sz="3600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/>
              <a:t> </a:t>
            </a:r>
            <a:r>
              <a:rPr lang="en-US" sz="5400" dirty="0" smtClean="0"/>
              <a:t> </a:t>
            </a:r>
            <a:r>
              <a:rPr lang="en-US" sz="4800" b="1" dirty="0">
                <a:solidFill>
                  <a:schemeClr val="tx1"/>
                </a:solidFill>
              </a:rPr>
              <a:t>They require complete cooperation </a:t>
            </a:r>
            <a:r>
              <a:rPr lang="en-US" sz="4800" b="1" dirty="0" smtClean="0">
                <a:solidFill>
                  <a:schemeClr val="tx1"/>
                </a:solidFill>
              </a:rPr>
              <a:t>	of </a:t>
            </a:r>
            <a:r>
              <a:rPr lang="en-US" sz="4800" b="1" dirty="0">
                <a:solidFill>
                  <a:schemeClr val="tx1"/>
                </a:solidFill>
              </a:rPr>
              <a:t>both the husband and wife.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 Some </a:t>
            </a:r>
            <a:r>
              <a:rPr lang="en-US" sz="4800" b="1" dirty="0">
                <a:solidFill>
                  <a:schemeClr val="tx1"/>
                </a:solidFill>
              </a:rPr>
              <a:t>require greater teaching and </a:t>
            </a:r>
            <a:r>
              <a:rPr lang="en-US" sz="4800" b="1" dirty="0" smtClean="0">
                <a:solidFill>
                  <a:schemeClr val="tx1"/>
                </a:solidFill>
              </a:rPr>
              <a:t>	supervision </a:t>
            </a:r>
            <a:r>
              <a:rPr lang="en-US" sz="4800" b="1" dirty="0">
                <a:solidFill>
                  <a:schemeClr val="tx1"/>
                </a:solidFill>
              </a:rPr>
              <a:t>time</a:t>
            </a:r>
            <a:r>
              <a:rPr lang="en-US" sz="4800" b="1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 </a:t>
            </a:r>
            <a:r>
              <a:rPr lang="en-GB" sz="44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They </a:t>
            </a: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not as effective as the </a:t>
            </a:r>
            <a:r>
              <a:rPr lang="en-GB" sz="44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artificial </a:t>
            </a: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methods. 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97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489" y="297455"/>
            <a:ext cx="11512627" cy="61804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u="sng" dirty="0" smtClean="0">
                <a:solidFill>
                  <a:srgbClr val="FF0000"/>
                </a:solidFill>
              </a:rPr>
              <a:t>Primary sex </a:t>
            </a:r>
            <a:r>
              <a:rPr lang="en-US" sz="3200" b="1" u="sng" dirty="0">
                <a:solidFill>
                  <a:srgbClr val="FF0000"/>
                </a:solidFill>
              </a:rPr>
              <a:t>characteristics in girls.</a:t>
            </a:r>
            <a:endParaRPr lang="en-US" sz="3200" b="1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The </a:t>
            </a:r>
            <a:r>
              <a:rPr lang="en-US" sz="3200" b="1" dirty="0">
                <a:solidFill>
                  <a:schemeClr val="tx1"/>
                </a:solidFill>
              </a:rPr>
              <a:t>uterus develops and thickens.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The </a:t>
            </a:r>
            <a:r>
              <a:rPr lang="en-US" sz="3200" b="1" dirty="0">
                <a:solidFill>
                  <a:schemeClr val="tx1"/>
                </a:solidFill>
              </a:rPr>
              <a:t>ovaries develop to produce the ova (</a:t>
            </a:r>
            <a:r>
              <a:rPr lang="en-US" sz="3200" b="1" dirty="0" smtClean="0">
                <a:solidFill>
                  <a:schemeClr val="tx1"/>
                </a:solidFill>
              </a:rPr>
              <a:t>ovulation starts).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Menstruation </a:t>
            </a:r>
            <a:r>
              <a:rPr lang="en-US" sz="3200" b="1" dirty="0">
                <a:solidFill>
                  <a:schemeClr val="tx1"/>
                </a:solidFill>
              </a:rPr>
              <a:t>begins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  <a:endParaRPr lang="en-US" sz="32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Ovulation</a:t>
            </a:r>
            <a:r>
              <a:rPr lang="en-US" sz="2400" b="1" dirty="0"/>
              <a:t> </a:t>
            </a:r>
            <a:r>
              <a:rPr lang="en-US" sz="2400" b="1" dirty="0">
                <a:solidFill>
                  <a:schemeClr val="tx1"/>
                </a:solidFill>
              </a:rPr>
              <a:t>is the </a:t>
            </a:r>
            <a:r>
              <a:rPr lang="en-US" sz="2400" b="1" dirty="0" smtClean="0">
                <a:solidFill>
                  <a:schemeClr val="tx1"/>
                </a:solidFill>
              </a:rPr>
              <a:t>monthly </a:t>
            </a:r>
            <a:r>
              <a:rPr lang="en-US" sz="2400" b="1" dirty="0">
                <a:solidFill>
                  <a:schemeClr val="tx1"/>
                </a:solidFill>
              </a:rPr>
              <a:t>release of a mature </a:t>
            </a:r>
            <a:r>
              <a:rPr lang="en-US" sz="2400" b="1" dirty="0" smtClean="0">
                <a:solidFill>
                  <a:schemeClr val="tx1"/>
                </a:solidFill>
              </a:rPr>
              <a:t>ovum </a:t>
            </a:r>
            <a:r>
              <a:rPr lang="en-US" sz="2400" b="1" dirty="0">
                <a:solidFill>
                  <a:schemeClr val="tx1"/>
                </a:solidFill>
              </a:rPr>
              <a:t>from the </a:t>
            </a:r>
            <a:r>
              <a:rPr lang="en-US" sz="2400" b="1" dirty="0" smtClean="0">
                <a:solidFill>
                  <a:schemeClr val="tx1"/>
                </a:solidFill>
              </a:rPr>
              <a:t>ovary.</a:t>
            </a:r>
            <a:endParaRPr lang="en-US" sz="24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Menstruation</a:t>
            </a:r>
            <a:r>
              <a:rPr lang="en-US" sz="2400" b="1" dirty="0" smtClean="0"/>
              <a:t> </a:t>
            </a:r>
            <a:r>
              <a:rPr lang="en-US" sz="2400" b="1" dirty="0" smtClean="0">
                <a:solidFill>
                  <a:schemeClr val="tx1"/>
                </a:solidFill>
              </a:rPr>
              <a:t>is </a:t>
            </a:r>
            <a:r>
              <a:rPr lang="en-US" sz="2400" b="1" dirty="0">
                <a:solidFill>
                  <a:schemeClr val="tx1"/>
                </a:solidFill>
              </a:rPr>
              <a:t>the monthly flow of blood from the uterus through the vagina.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Menstruation </a:t>
            </a:r>
            <a:r>
              <a:rPr lang="en-US" sz="3200" b="1" dirty="0">
                <a:solidFill>
                  <a:schemeClr val="tx1"/>
                </a:solidFill>
              </a:rPr>
              <a:t>takes place between 11 and 45years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This periodic out flow of blood is commonly known as </a:t>
            </a:r>
            <a:r>
              <a:rPr lang="en-US" sz="2800" b="1" u="sng" dirty="0" smtClean="0">
                <a:solidFill>
                  <a:srgbClr val="FF0000"/>
                </a:solidFill>
              </a:rPr>
              <a:t>menstrual cycle.</a:t>
            </a:r>
            <a:endParaRPr lang="en-US" sz="2800" b="1" u="sng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Menstruation </a:t>
            </a:r>
            <a:r>
              <a:rPr lang="en-US" sz="3200" b="1" dirty="0">
                <a:solidFill>
                  <a:schemeClr val="tx1"/>
                </a:solidFill>
              </a:rPr>
              <a:t>lasts for about 2-4days and re-occurs every after 28-30days incase fertilization has not taken place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  <a:endParaRPr lang="en-US" sz="3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657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6288" y="169475"/>
            <a:ext cx="11280575" cy="6025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40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ARTIFICIAL METHODS OF FAMILY PLANNING </a:t>
            </a:r>
          </a:p>
          <a:p>
            <a:pPr marL="257175" indent="-257175">
              <a:lnSpc>
                <a:spcPct val="115000"/>
              </a:lnSpc>
              <a:spcAft>
                <a:spcPts val="225"/>
              </a:spcAft>
              <a:buFont typeface="Symbol" panose="05050102010706020507" pitchFamily="18" charset="2"/>
              <a:buChar char=""/>
              <a:tabLst>
                <a:tab pos="257175" algn="l"/>
              </a:tabLst>
            </a:pPr>
            <a:r>
              <a:rPr lang="en-GB" sz="4800" b="1" dirty="0" smtClean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These </a:t>
            </a:r>
            <a:r>
              <a:rPr lang="en-GB" sz="48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mainly classified into;</a:t>
            </a:r>
          </a:p>
          <a:p>
            <a:pPr marL="1100138" lvl="1" indent="-642938">
              <a:lnSpc>
                <a:spcPct val="115000"/>
              </a:lnSpc>
              <a:spcAft>
                <a:spcPts val="225"/>
              </a:spcAft>
              <a:buFont typeface="+mj-lt"/>
              <a:buAutoNum type="romanLcPeriod"/>
              <a:tabLst>
                <a:tab pos="257175" algn="l"/>
              </a:tabLst>
            </a:pPr>
            <a:r>
              <a:rPr lang="en-GB" sz="48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Mechanical methods</a:t>
            </a:r>
          </a:p>
          <a:p>
            <a:pPr marL="1100138" lvl="1" indent="-642938">
              <a:lnSpc>
                <a:spcPct val="115000"/>
              </a:lnSpc>
              <a:spcAft>
                <a:spcPts val="225"/>
              </a:spcAft>
              <a:buFont typeface="+mj-lt"/>
              <a:buAutoNum type="romanLcPeriod"/>
              <a:tabLst>
                <a:tab pos="257175" algn="l"/>
              </a:tabLst>
            </a:pPr>
            <a:r>
              <a:rPr lang="en-GB" sz="48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Chemical methods  </a:t>
            </a:r>
          </a:p>
          <a:p>
            <a:pPr marL="1100138" lvl="1" indent="-642938">
              <a:lnSpc>
                <a:spcPct val="115000"/>
              </a:lnSpc>
              <a:spcAft>
                <a:spcPts val="225"/>
              </a:spcAft>
              <a:buFont typeface="+mj-lt"/>
              <a:buAutoNum type="romanLcPeriod"/>
              <a:tabLst>
                <a:tab pos="257175" algn="l"/>
              </a:tabLst>
            </a:pPr>
            <a:r>
              <a:rPr lang="en-GB" sz="4800" b="1" dirty="0" smtClean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Surgical </a:t>
            </a:r>
            <a:r>
              <a:rPr lang="en-GB" sz="48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methods </a:t>
            </a:r>
            <a:endParaRPr lang="en-US" sz="4400" b="1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225"/>
              </a:spcAft>
              <a:buFont typeface="Symbol" panose="05050102010706020507" pitchFamily="18" charset="2"/>
              <a:buChar char=""/>
              <a:tabLst>
                <a:tab pos="257175" algn="l"/>
              </a:tabLst>
            </a:pPr>
            <a:r>
              <a:rPr lang="en-GB" sz="4800" b="1" dirty="0" smtClean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They </a:t>
            </a:r>
            <a:r>
              <a:rPr lang="en-GB" sz="48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provided by the </a:t>
            </a:r>
            <a:r>
              <a:rPr lang="en-GB" sz="48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GB" sz="48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eproductive </a:t>
            </a:r>
            <a:r>
              <a:rPr lang="en-GB" sz="48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GB" sz="48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ealth </a:t>
            </a:r>
            <a:r>
              <a:rPr lang="en-GB" sz="48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n-GB" sz="48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ganda (</a:t>
            </a:r>
            <a:r>
              <a:rPr lang="en-GB" sz="48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RHU</a:t>
            </a:r>
            <a:r>
              <a:rPr lang="en-GB" sz="48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en-US" sz="4400" b="1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359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590" y="627963"/>
            <a:ext cx="11248222" cy="5541484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sz="6000" b="1" dirty="0">
                <a:solidFill>
                  <a:srgbClr val="FF0000"/>
                </a:solidFill>
              </a:rPr>
              <a:t>Artificial methods of family planning.</a:t>
            </a:r>
            <a:endParaRPr lang="en-US" sz="6000" dirty="0">
              <a:solidFill>
                <a:srgbClr val="FF0000"/>
              </a:solidFill>
            </a:endParaRP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5400" b="1" dirty="0" smtClean="0"/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Using </a:t>
            </a:r>
            <a:r>
              <a:rPr lang="en-US" sz="5400" b="1" dirty="0">
                <a:solidFill>
                  <a:schemeClr val="tx1"/>
                </a:solidFill>
              </a:rPr>
              <a:t>condoms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tx1"/>
                </a:solidFill>
              </a:rPr>
              <a:t> Using </a:t>
            </a:r>
            <a:r>
              <a:rPr lang="en-US" sz="5400" b="1" dirty="0">
                <a:solidFill>
                  <a:schemeClr val="tx1"/>
                </a:solidFill>
              </a:rPr>
              <a:t>a diaphragm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tx1"/>
                </a:solidFill>
              </a:rPr>
              <a:t> Using </a:t>
            </a:r>
            <a:r>
              <a:rPr lang="en-US" sz="5400" b="1" dirty="0">
                <a:solidFill>
                  <a:schemeClr val="tx1"/>
                </a:solidFill>
              </a:rPr>
              <a:t>the Intra-Uterine Device (IUD)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tx1"/>
                </a:solidFill>
              </a:rPr>
              <a:t> Using </a:t>
            </a:r>
            <a:r>
              <a:rPr lang="en-US" sz="5400" b="1" dirty="0">
                <a:solidFill>
                  <a:schemeClr val="tx1"/>
                </a:solidFill>
              </a:rPr>
              <a:t>spermicides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tx1"/>
                </a:solidFill>
              </a:rPr>
              <a:t> Using </a:t>
            </a:r>
            <a:r>
              <a:rPr lang="en-US" sz="5400" b="1" dirty="0">
                <a:solidFill>
                  <a:schemeClr val="tx1"/>
                </a:solidFill>
              </a:rPr>
              <a:t>birth control pills (Contraceptives)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tx1"/>
                </a:solidFill>
              </a:rPr>
              <a:t> Use </a:t>
            </a:r>
            <a:r>
              <a:rPr lang="en-US" sz="5400" b="1" dirty="0">
                <a:solidFill>
                  <a:schemeClr val="tx1"/>
                </a:solidFill>
              </a:rPr>
              <a:t>of birth control injections.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tx1"/>
                </a:solidFill>
              </a:rPr>
              <a:t> Vasectomy</a:t>
            </a:r>
            <a:endParaRPr lang="en-US" sz="5400" b="1" dirty="0">
              <a:solidFill>
                <a:schemeClr val="tx1"/>
              </a:solidFill>
            </a:endParaRP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tx1"/>
                </a:solidFill>
              </a:rPr>
              <a:t> Tubal </a:t>
            </a:r>
            <a:r>
              <a:rPr lang="en-US" sz="5400" b="1" dirty="0">
                <a:solidFill>
                  <a:schemeClr val="tx1"/>
                </a:solidFill>
              </a:rPr>
              <a:t>ligation.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40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43" y="231354"/>
            <a:ext cx="11248222" cy="627961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5000"/>
              </a:lnSpc>
              <a:spcAft>
                <a:spcPts val="225"/>
              </a:spcAft>
              <a:buNone/>
              <a:tabLst>
                <a:tab pos="257175" algn="l"/>
              </a:tabLst>
            </a:pPr>
            <a:r>
              <a:rPr lang="en-GB" b="1" u="sng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Mechanical </a:t>
            </a:r>
            <a:r>
              <a:rPr lang="en-GB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 of Birth Control </a:t>
            </a:r>
            <a:endParaRPr lang="en-US" sz="18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  <a:tabLst>
                <a:tab pos="257175" algn="l"/>
              </a:tabLst>
            </a:pPr>
            <a:r>
              <a:rPr lang="en-GB" sz="2800" b="1" dirty="0" smtClean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GB" sz="28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 Condoms</a:t>
            </a: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  <a:tabLst>
                <a:tab pos="257175" algn="l"/>
              </a:tabLst>
            </a:pPr>
            <a:r>
              <a:rPr lang="en-GB" sz="28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28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Using a diaphragm </a:t>
            </a: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  <a:tabLst>
                <a:tab pos="257175" algn="l"/>
              </a:tabLst>
            </a:pPr>
            <a:r>
              <a:rPr lang="en-GB" sz="28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40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28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 IUDs</a:t>
            </a: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  <a:tabLst>
                <a:tab pos="257175" algn="l"/>
              </a:tabLst>
            </a:pPr>
            <a:r>
              <a:rPr lang="en-GB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CHEMICAL METHODS OF BIRTH </a:t>
            </a:r>
            <a:r>
              <a:rPr lang="en-GB" b="1" u="sng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</a:t>
            </a:r>
            <a:endParaRPr lang="en-US" sz="1800" b="1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  <a:tabLst>
                <a:tab pos="257175" algn="l"/>
              </a:tabLst>
            </a:pPr>
            <a:r>
              <a:rPr lang="en-GB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 </a:t>
            </a:r>
            <a:r>
              <a:rPr lang="en-GB" sz="32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Spermicides </a:t>
            </a:r>
            <a:endParaRPr lang="en-GB" sz="3200" b="1" dirty="0" smtClean="0">
              <a:solidFill>
                <a:schemeClr val="tx1"/>
              </a:solidFill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  <a:tabLst>
                <a:tab pos="257175" algn="l"/>
              </a:tabLst>
            </a:pPr>
            <a:r>
              <a:rPr lang="en-GB" sz="20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</a:t>
            </a:r>
            <a:r>
              <a:rPr lang="en-GB" sz="32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Birth control pills (Oral Contraceptives) </a:t>
            </a:r>
            <a:endParaRPr lang="en-GB" sz="3200" b="1" dirty="0" smtClean="0">
              <a:solidFill>
                <a:schemeClr val="tx1"/>
              </a:solidFill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  <a:tabLst>
                <a:tab pos="257175" algn="l"/>
              </a:tabLst>
            </a:pPr>
            <a:r>
              <a:rPr lang="en-GB" sz="32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of birth control injections</a:t>
            </a:r>
            <a:endParaRPr lang="en-US" sz="20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  <a:tabLst>
                <a:tab pos="257175" algn="l"/>
              </a:tabLst>
            </a:pPr>
            <a:r>
              <a:rPr lang="en-GB" b="1" u="sng" dirty="0">
                <a:solidFill>
                  <a:srgbClr val="C0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SURGICAL METHODS OF BIRTH CONTROL (PERMANENT METHOD)</a:t>
            </a:r>
            <a:endParaRPr lang="en-US" sz="1800" b="1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28650" lvl="1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Vasectomy</a:t>
            </a:r>
          </a:p>
          <a:p>
            <a:pPr marL="628650" lvl="1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0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Tubal Ligation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  <a:tabLst>
                <a:tab pos="257175" algn="l"/>
              </a:tabLst>
            </a:pPr>
            <a:endParaRPr lang="en-US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55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472" y="264405"/>
            <a:ext cx="11171104" cy="6463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5400" b="1" dirty="0" smtClean="0">
                <a:solidFill>
                  <a:srgbClr val="0070C0"/>
                </a:solidFill>
              </a:rPr>
              <a:t>Using </a:t>
            </a:r>
            <a:r>
              <a:rPr lang="en-US" sz="5400" b="1" dirty="0">
                <a:solidFill>
                  <a:srgbClr val="0070C0"/>
                </a:solidFill>
              </a:rPr>
              <a:t>condoms</a:t>
            </a:r>
            <a:r>
              <a:rPr lang="en-US" sz="5400" b="1" dirty="0" smtClean="0">
                <a:solidFill>
                  <a:srgbClr val="0070C0"/>
                </a:solidFill>
              </a:rPr>
              <a:t>.</a:t>
            </a:r>
          </a:p>
          <a:p>
            <a:pPr marL="0" indent="0">
              <a:buNone/>
            </a:pPr>
            <a:endParaRPr lang="en-US" sz="5400" b="1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8029" y="612579"/>
            <a:ext cx="2750545" cy="194333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10448" y="2807097"/>
            <a:ext cx="11171104" cy="3656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4219575" algn="l"/>
              </a:tabLst>
            </a:pPr>
            <a:r>
              <a:rPr lang="en-US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Advantages of using condoms.</a:t>
            </a:r>
            <a:endParaRPr lang="en-US" sz="20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219575" algn="l"/>
              </a:tabLst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They are effective when properly / correctly used.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219575" algn="l"/>
              </a:tabLst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They help to prevent getting STDs and pregnancy</a:t>
            </a:r>
            <a:r>
              <a:rPr lang="en-US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05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7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521" y="572877"/>
            <a:ext cx="11446527" cy="584995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6600" b="1" dirty="0">
                <a:solidFill>
                  <a:srgbClr val="FF0000"/>
                </a:solidFill>
              </a:rPr>
              <a:t>Disadvantages of using condoms.</a:t>
            </a:r>
            <a:endParaRPr lang="en-US" sz="6600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/>
              <a:t> </a:t>
            </a:r>
            <a:r>
              <a:rPr lang="en-US" sz="5400" dirty="0" smtClean="0"/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They </a:t>
            </a:r>
            <a:r>
              <a:rPr lang="en-US" sz="5400" b="1" dirty="0">
                <a:solidFill>
                  <a:schemeClr val="tx1"/>
                </a:solidFill>
              </a:rPr>
              <a:t>may be difficult to get due to lack </a:t>
            </a:r>
            <a:r>
              <a:rPr lang="en-US" sz="5400" b="1" dirty="0" smtClean="0">
                <a:solidFill>
                  <a:schemeClr val="tx1"/>
                </a:solidFill>
              </a:rPr>
              <a:t>	of </a:t>
            </a:r>
            <a:r>
              <a:rPr lang="en-US" sz="5400" b="1" dirty="0">
                <a:solidFill>
                  <a:schemeClr val="tx1"/>
                </a:solidFill>
              </a:rPr>
              <a:t>money.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 Some </a:t>
            </a:r>
            <a:r>
              <a:rPr lang="en-US" sz="5400" b="1" dirty="0">
                <a:solidFill>
                  <a:schemeClr val="tx1"/>
                </a:solidFill>
              </a:rPr>
              <a:t>women do not want to use them </a:t>
            </a:r>
            <a:r>
              <a:rPr lang="en-US" sz="5400" b="1" dirty="0" smtClean="0">
                <a:solidFill>
                  <a:schemeClr val="tx1"/>
                </a:solidFill>
              </a:rPr>
              <a:t>	because </a:t>
            </a:r>
            <a:r>
              <a:rPr lang="en-US" sz="5400" b="1" dirty="0">
                <a:solidFill>
                  <a:schemeClr val="tx1"/>
                </a:solidFill>
              </a:rPr>
              <a:t>of the fear that they can </a:t>
            </a:r>
            <a:r>
              <a:rPr lang="en-US" sz="5400" b="1" dirty="0" smtClean="0">
                <a:solidFill>
                  <a:schemeClr val="tx1"/>
                </a:solidFill>
              </a:rPr>
              <a:t>	remain </a:t>
            </a:r>
            <a:r>
              <a:rPr lang="en-US" sz="5400" b="1" dirty="0">
                <a:solidFill>
                  <a:schemeClr val="tx1"/>
                </a:solidFill>
              </a:rPr>
              <a:t>in the uterus</a:t>
            </a:r>
            <a:r>
              <a:rPr lang="en-US" sz="5400" b="1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 Some men refuse to use them because 	of the way they feel.</a:t>
            </a:r>
            <a:endParaRPr lang="en-US" sz="54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 Some </a:t>
            </a:r>
            <a:r>
              <a:rPr lang="en-US" sz="5400" b="1" dirty="0">
                <a:solidFill>
                  <a:schemeClr val="tx1"/>
                </a:solidFill>
              </a:rPr>
              <a:t>faulty condoms may lead to </a:t>
            </a:r>
            <a:r>
              <a:rPr lang="en-US" sz="5400" b="1" dirty="0" smtClean="0">
                <a:solidFill>
                  <a:schemeClr val="tx1"/>
                </a:solidFill>
              </a:rPr>
              <a:t>	unwanted </a:t>
            </a:r>
            <a:r>
              <a:rPr lang="en-US" sz="5400" b="1" dirty="0">
                <a:solidFill>
                  <a:schemeClr val="tx1"/>
                </a:solidFill>
              </a:rPr>
              <a:t>pregnancies and STDs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  <a:endParaRPr lang="en-US" sz="3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90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572" y="297454"/>
            <a:ext cx="11468561" cy="65605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b="1" dirty="0">
                <a:solidFill>
                  <a:srgbClr val="0070C0"/>
                </a:solidFill>
              </a:rPr>
              <a:t>Using a diaphragm [Barrier method]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tx1"/>
                </a:solidFill>
              </a:rPr>
              <a:t>A diaphragm is a rubber cup that fits over the cervix and prevents semen from </a:t>
            </a:r>
            <a:r>
              <a:rPr lang="en-US" sz="4400" b="1" dirty="0" smtClean="0">
                <a:solidFill>
                  <a:schemeClr val="tx1"/>
                </a:solidFill>
              </a:rPr>
              <a:t>entering </a:t>
            </a:r>
            <a:r>
              <a:rPr lang="en-US" sz="4400" b="1" dirty="0">
                <a:solidFill>
                  <a:schemeClr val="tx1"/>
                </a:solidFill>
              </a:rPr>
              <a:t>the uterus</a:t>
            </a:r>
            <a:r>
              <a:rPr lang="en-US" sz="4400" b="1" dirty="0" smtClean="0">
                <a:solidFill>
                  <a:schemeClr val="tx1"/>
                </a:solidFill>
              </a:rPr>
              <a:t>.</a:t>
            </a:r>
            <a:endParaRPr lang="en-US" sz="4400" b="1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5499" y="2467554"/>
            <a:ext cx="2468146" cy="159781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374572" y="3822853"/>
            <a:ext cx="11468561" cy="2478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4219575" algn="l"/>
              </a:tabLst>
            </a:pPr>
            <a:r>
              <a:rPr lang="en-US" sz="4800" b="1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Advantages of a diaphragm</a:t>
            </a:r>
            <a:endParaRPr lang="en-US" sz="28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28700" lvl="1" indent="-5715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  <a:tabLst>
                <a:tab pos="4219575" algn="l"/>
              </a:tabLst>
            </a:pP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Easy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use.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28700" lvl="1" indent="-5715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  <a:tabLst>
                <a:tab pos="4219575" algn="l"/>
              </a:tabLst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Effective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used properly</a:t>
            </a:r>
            <a:r>
              <a:rPr lang="en-US" sz="16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58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726" y="701074"/>
            <a:ext cx="11314323" cy="550142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5200" b="1" dirty="0">
                <a:solidFill>
                  <a:srgbClr val="FF0000"/>
                </a:solidFill>
              </a:rPr>
              <a:t>Disadvantages of using a diaphragm.</a:t>
            </a:r>
            <a:endParaRPr lang="en-US" sz="5200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/>
              <a:t> </a:t>
            </a:r>
            <a:r>
              <a:rPr lang="en-US" sz="5400" dirty="0" smtClean="0"/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It </a:t>
            </a:r>
            <a:r>
              <a:rPr lang="en-US" sz="5400" b="1" dirty="0">
                <a:solidFill>
                  <a:schemeClr val="tx1"/>
                </a:solidFill>
              </a:rPr>
              <a:t>must be fitted by a health </a:t>
            </a:r>
            <a:r>
              <a:rPr lang="en-US" sz="5400" b="1" dirty="0" smtClean="0">
                <a:solidFill>
                  <a:schemeClr val="tx1"/>
                </a:solidFill>
              </a:rPr>
              <a:t>	worker</a:t>
            </a:r>
            <a:r>
              <a:rPr lang="en-US" sz="5400" b="1" dirty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 Diaphragms </a:t>
            </a:r>
            <a:r>
              <a:rPr lang="en-US" sz="5400" b="1" dirty="0">
                <a:solidFill>
                  <a:schemeClr val="tx1"/>
                </a:solidFill>
              </a:rPr>
              <a:t>may be hard to get </a:t>
            </a:r>
            <a:r>
              <a:rPr lang="en-US" sz="5400" b="1" dirty="0" smtClean="0">
                <a:solidFill>
                  <a:schemeClr val="tx1"/>
                </a:solidFill>
              </a:rPr>
              <a:t>	due 	to </a:t>
            </a:r>
            <a:r>
              <a:rPr lang="en-US" sz="5400" b="1" dirty="0">
                <a:solidFill>
                  <a:schemeClr val="tx1"/>
                </a:solidFill>
              </a:rPr>
              <a:t>lack of money.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 Diaphragms </a:t>
            </a:r>
            <a:r>
              <a:rPr lang="en-US" sz="5400" b="1" dirty="0">
                <a:solidFill>
                  <a:schemeClr val="tx1"/>
                </a:solidFill>
              </a:rPr>
              <a:t>are not readily </a:t>
            </a:r>
            <a:r>
              <a:rPr lang="en-US" sz="5400" b="1" dirty="0" smtClean="0">
                <a:solidFill>
                  <a:schemeClr val="tx1"/>
                </a:solidFill>
              </a:rPr>
              <a:t>	available 	in </a:t>
            </a:r>
            <a:r>
              <a:rPr lang="en-US" sz="5400" b="1" dirty="0">
                <a:solidFill>
                  <a:schemeClr val="tx1"/>
                </a:solidFill>
              </a:rPr>
              <a:t>Uganda.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04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724" y="193964"/>
            <a:ext cx="11359123" cy="62509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b="1" dirty="0">
                <a:solidFill>
                  <a:srgbClr val="0070C0"/>
                </a:solidFill>
              </a:rPr>
              <a:t>Using the Intra – Uterine Device [IUD]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/>
              <a:t> </a:t>
            </a:r>
            <a:r>
              <a:rPr lang="en-US" sz="4000" b="1" dirty="0" smtClean="0"/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This </a:t>
            </a:r>
            <a:r>
              <a:rPr lang="en-US" sz="4000" b="1" dirty="0">
                <a:solidFill>
                  <a:schemeClr val="tx1"/>
                </a:solidFill>
              </a:rPr>
              <a:t>is a coil or a loop of plastic.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 It </a:t>
            </a:r>
            <a:r>
              <a:rPr lang="en-US" sz="4000" b="1" dirty="0">
                <a:solidFill>
                  <a:schemeClr val="tx1"/>
                </a:solidFill>
              </a:rPr>
              <a:t>is inserted into the uterus by a doctor</a:t>
            </a:r>
            <a:r>
              <a:rPr lang="en-US" sz="40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24" y="2730180"/>
            <a:ext cx="4664140" cy="3406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658" y="2825326"/>
            <a:ext cx="5376475" cy="361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11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28" y="585229"/>
            <a:ext cx="11367071" cy="582658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5200" b="1" dirty="0">
                <a:solidFill>
                  <a:srgbClr val="FF0000"/>
                </a:solidFill>
              </a:rPr>
              <a:t>Advantages of IUDs.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/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It </a:t>
            </a:r>
            <a:r>
              <a:rPr lang="en-US" sz="4800" b="1" dirty="0">
                <a:solidFill>
                  <a:schemeClr val="tx1"/>
                </a:solidFill>
              </a:rPr>
              <a:t>can prevent pregnancy for several years.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It </a:t>
            </a:r>
            <a:r>
              <a:rPr lang="en-US" sz="4800" b="1" dirty="0">
                <a:solidFill>
                  <a:schemeClr val="tx1"/>
                </a:solidFill>
              </a:rPr>
              <a:t>is easy for a health worker to put into the uterus.</a:t>
            </a:r>
          </a:p>
          <a:p>
            <a:pPr marL="0" indent="0">
              <a:buNone/>
            </a:pPr>
            <a:r>
              <a:rPr lang="en-US" sz="5200" b="1" dirty="0" smtClean="0">
                <a:solidFill>
                  <a:srgbClr val="FF0000"/>
                </a:solidFill>
              </a:rPr>
              <a:t>Disadvantages </a:t>
            </a:r>
            <a:r>
              <a:rPr lang="en-US" sz="5200" b="1" dirty="0">
                <a:solidFill>
                  <a:srgbClr val="FF0000"/>
                </a:solidFill>
              </a:rPr>
              <a:t>of IUDs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It </a:t>
            </a:r>
            <a:r>
              <a:rPr lang="en-US" sz="4800" b="1" dirty="0">
                <a:solidFill>
                  <a:schemeClr val="tx1"/>
                </a:solidFill>
              </a:rPr>
              <a:t>increases the spread of STDs.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The </a:t>
            </a:r>
            <a:r>
              <a:rPr lang="en-US" sz="4800" b="1" dirty="0">
                <a:solidFill>
                  <a:schemeClr val="tx1"/>
                </a:solidFill>
              </a:rPr>
              <a:t>IUDs may block the woman’s tubes causing sterility.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Sometimes </a:t>
            </a:r>
            <a:r>
              <a:rPr lang="en-US" sz="4800" b="1" dirty="0">
                <a:solidFill>
                  <a:schemeClr val="tx1"/>
                </a:solidFill>
              </a:rPr>
              <a:t>it causes excessive pain and bleeding in the uterus.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36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41" y="231687"/>
            <a:ext cx="11424493" cy="62572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 </a:t>
            </a:r>
            <a:r>
              <a:rPr lang="en-US" sz="4000" b="1" dirty="0">
                <a:solidFill>
                  <a:srgbClr val="0070C0"/>
                </a:solidFill>
              </a:rPr>
              <a:t>Using spermicides.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 smtClean="0"/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These </a:t>
            </a:r>
            <a:r>
              <a:rPr lang="en-US" sz="3600" b="1" dirty="0">
                <a:solidFill>
                  <a:schemeClr val="tx1"/>
                </a:solidFill>
              </a:rPr>
              <a:t>are jellies or creams that contain chemicals that kill sperms.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They </a:t>
            </a:r>
            <a:r>
              <a:rPr lang="en-US" sz="3600" b="1" dirty="0">
                <a:solidFill>
                  <a:schemeClr val="tx1"/>
                </a:solidFill>
              </a:rPr>
              <a:t>are put in a woman’s </a:t>
            </a:r>
            <a:r>
              <a:rPr lang="en-US" sz="3600" b="1" dirty="0" smtClean="0">
                <a:solidFill>
                  <a:schemeClr val="tx1"/>
                </a:solidFill>
              </a:rPr>
              <a:t>vagina before sexual intercourse.</a:t>
            </a:r>
            <a:endParaRPr lang="en-US" sz="36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Advantage of spermicides.</a:t>
            </a:r>
            <a:endParaRPr lang="en-US" sz="4000" b="1" dirty="0">
              <a:solidFill>
                <a:srgbClr val="FF0000"/>
              </a:solidFill>
            </a:endParaRPr>
          </a:p>
          <a:p>
            <a:pPr marL="45720" indent="0">
              <a:buNone/>
            </a:pPr>
            <a:r>
              <a:rPr lang="en-US" sz="3600" b="1" dirty="0" smtClean="0">
                <a:solidFill>
                  <a:schemeClr val="tx1"/>
                </a:solidFill>
              </a:rPr>
              <a:t>They </a:t>
            </a:r>
            <a:r>
              <a:rPr lang="en-US" sz="3600" b="1" dirty="0">
                <a:solidFill>
                  <a:schemeClr val="tx1"/>
                </a:solidFill>
              </a:rPr>
              <a:t>are easy to use.</a:t>
            </a:r>
          </a:p>
          <a:p>
            <a:pPr marL="0" indent="0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Disadvantages of spermicides.</a:t>
            </a:r>
            <a:endParaRPr lang="en-US" sz="4000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/>
              <a:t> </a:t>
            </a:r>
            <a:r>
              <a:rPr lang="en-US" sz="3600" b="1" dirty="0" smtClean="0"/>
              <a:t> </a:t>
            </a:r>
            <a:r>
              <a:rPr lang="en-US" sz="3600" b="1" dirty="0">
                <a:solidFill>
                  <a:schemeClr val="tx1"/>
                </a:solidFill>
              </a:rPr>
              <a:t>They may be hard to get due to lack of money.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 </a:t>
            </a:r>
            <a:r>
              <a:rPr lang="en-US" sz="3600" b="1" dirty="0">
                <a:solidFill>
                  <a:schemeClr val="tx1"/>
                </a:solidFill>
              </a:rPr>
              <a:t>They are not readily available in some areas.</a:t>
            </a:r>
          </a:p>
          <a:p>
            <a:endParaRPr lang="en-US" sz="400" dirty="0"/>
          </a:p>
        </p:txBody>
      </p:sp>
    </p:spTree>
    <p:extLst>
      <p:ext uri="{BB962C8B-B14F-4D97-AF65-F5344CB8AC3E}">
        <p14:creationId xmlns:p14="http://schemas.microsoft.com/office/powerpoint/2010/main" val="247145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776" y="275422"/>
            <a:ext cx="10388906" cy="6128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Secondary sex characteristics</a:t>
            </a:r>
            <a:r>
              <a:rPr lang="en-US" b="1" dirty="0" smtClean="0">
                <a:solidFill>
                  <a:srgbClr val="FF0000"/>
                </a:solidFill>
              </a:rPr>
              <a:t>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776" y="888274"/>
            <a:ext cx="11369407" cy="5666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chemeClr val="tx1"/>
                </a:solidFill>
              </a:rPr>
              <a:t>These are changes which are related to the </a:t>
            </a:r>
            <a:r>
              <a:rPr lang="en-US" sz="3200" b="1" dirty="0" smtClean="0">
                <a:solidFill>
                  <a:schemeClr val="tx1"/>
                </a:solidFill>
              </a:rPr>
              <a:t>development of physical body </a:t>
            </a:r>
            <a:r>
              <a:rPr lang="en-US" sz="3200" b="1" dirty="0">
                <a:solidFill>
                  <a:schemeClr val="tx1"/>
                </a:solidFill>
              </a:rPr>
              <a:t>features that distinguish a grown up man from a boy and a grown up woman from a girl.</a:t>
            </a:r>
          </a:p>
          <a:p>
            <a:pPr marL="0" indent="0">
              <a:buNone/>
            </a:pPr>
            <a:r>
              <a:rPr lang="en-US" sz="3200" b="1" dirty="0">
                <a:solidFill>
                  <a:srgbClr val="FF0000"/>
                </a:solidFill>
              </a:rPr>
              <a:t>Secondary characteristics in boys.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Deepening of the voice.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Growth of hair in armpits, and pubes, and beards on the face.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The sweat glands become more active.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The body becomes more muscular.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Pimples develop in the face.</a:t>
            </a:r>
          </a:p>
        </p:txBody>
      </p:sp>
    </p:spTree>
    <p:extLst>
      <p:ext uri="{BB962C8B-B14F-4D97-AF65-F5344CB8AC3E}">
        <p14:creationId xmlns:p14="http://schemas.microsoft.com/office/powerpoint/2010/main" val="26986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309" y="218498"/>
            <a:ext cx="11531740" cy="66395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rgbClr val="FF0000"/>
                </a:solidFill>
              </a:rPr>
              <a:t>Use of birth control pills. (Contraceptives).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These </a:t>
            </a:r>
            <a:r>
              <a:rPr lang="en-US" sz="4000" b="1" dirty="0">
                <a:solidFill>
                  <a:schemeClr val="tx1"/>
                </a:solidFill>
              </a:rPr>
              <a:t>are tablets which contain hormones that prevent ovulation among women</a:t>
            </a:r>
            <a:r>
              <a:rPr lang="en-US" sz="4000" b="1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One tablet is taken each day.</a:t>
            </a:r>
            <a:endParaRPr lang="en-US" sz="4000" b="1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2" y="3093403"/>
            <a:ext cx="10818564" cy="336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91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568" y="352540"/>
            <a:ext cx="11571717" cy="612537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5400" b="1" dirty="0">
                <a:solidFill>
                  <a:srgbClr val="FF0000"/>
                </a:solidFill>
              </a:rPr>
              <a:t>Advantages of birth control pills.</a:t>
            </a:r>
            <a:endParaRPr lang="en-US" sz="5400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dirty="0"/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They </a:t>
            </a:r>
            <a:r>
              <a:rPr lang="en-US" sz="4800" b="1" dirty="0">
                <a:solidFill>
                  <a:schemeClr val="tx1"/>
                </a:solidFill>
              </a:rPr>
              <a:t>are readily available in Uganda.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They </a:t>
            </a:r>
            <a:r>
              <a:rPr lang="en-US" sz="4800" b="1" dirty="0">
                <a:solidFill>
                  <a:schemeClr val="tx1"/>
                </a:solidFill>
              </a:rPr>
              <a:t>are very effective when taken correctly.</a:t>
            </a:r>
          </a:p>
          <a:p>
            <a:pPr marL="0" indent="0">
              <a:buNone/>
            </a:pPr>
            <a:endParaRPr lang="en-US" sz="5400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5400" b="1" dirty="0" smtClean="0">
                <a:solidFill>
                  <a:srgbClr val="FF0000"/>
                </a:solidFill>
              </a:rPr>
              <a:t>Disadvantages </a:t>
            </a:r>
            <a:r>
              <a:rPr lang="en-US" sz="5400" b="1" dirty="0">
                <a:solidFill>
                  <a:srgbClr val="FF0000"/>
                </a:solidFill>
              </a:rPr>
              <a:t>of birth control pills.</a:t>
            </a:r>
            <a:endParaRPr lang="en-US" sz="5400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They </a:t>
            </a:r>
            <a:r>
              <a:rPr lang="en-US" sz="4800" b="1" dirty="0">
                <a:solidFill>
                  <a:schemeClr val="tx1"/>
                </a:solidFill>
              </a:rPr>
              <a:t>are difficult for some women since they are taken every day.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Women </a:t>
            </a:r>
            <a:r>
              <a:rPr lang="en-US" sz="4800" b="1" dirty="0">
                <a:solidFill>
                  <a:schemeClr val="tx1"/>
                </a:solidFill>
              </a:rPr>
              <a:t>with medical problems are not allowed to use them.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They </a:t>
            </a:r>
            <a:r>
              <a:rPr lang="en-US" sz="4800" b="1" dirty="0">
                <a:solidFill>
                  <a:schemeClr val="tx1"/>
                </a:solidFill>
              </a:rPr>
              <a:t>worsen the risk of severe heart attack, cancer and stroke</a:t>
            </a:r>
            <a:r>
              <a:rPr lang="en-US" sz="4800" b="1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GB" sz="43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use of birth control pills do not prevent the spread of STD and </a:t>
            </a:r>
            <a:r>
              <a:rPr lang="en-GB" sz="43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STIs.</a:t>
            </a:r>
            <a:endParaRPr lang="en-US" sz="4300" b="1" dirty="0">
              <a:solidFill>
                <a:schemeClr val="tx1"/>
              </a:solidFill>
            </a:endParaRPr>
          </a:p>
          <a:p>
            <a:endParaRPr lang="en-US" sz="4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30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842" y="451692"/>
            <a:ext cx="11533325" cy="589402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5800" b="1" dirty="0">
                <a:solidFill>
                  <a:srgbClr val="FF0000"/>
                </a:solidFill>
              </a:rPr>
              <a:t>Use of birth control injections.</a:t>
            </a:r>
          </a:p>
          <a:p>
            <a:pPr marL="45720" indent="0">
              <a:buNone/>
            </a:pPr>
            <a:r>
              <a:rPr lang="en-US" sz="5200" b="1" dirty="0">
                <a:solidFill>
                  <a:schemeClr val="tx1"/>
                </a:solidFill>
              </a:rPr>
              <a:t>This is where hormones that prevent ovulation are injected into a woman.</a:t>
            </a:r>
          </a:p>
          <a:p>
            <a:pPr marL="0" indent="0">
              <a:buNone/>
            </a:pPr>
            <a:r>
              <a:rPr lang="en-US" sz="5800" b="1" u="sng" dirty="0" smtClean="0">
                <a:solidFill>
                  <a:srgbClr val="0070C0"/>
                </a:solidFill>
              </a:rPr>
              <a:t>Advantage of birth control injections</a:t>
            </a:r>
            <a:endParaRPr lang="en-US" sz="5800" b="1" dirty="0">
              <a:solidFill>
                <a:srgbClr val="0070C0"/>
              </a:solidFill>
            </a:endParaRPr>
          </a:p>
          <a:p>
            <a:pPr marL="45720" indent="0">
              <a:buNone/>
            </a:pPr>
            <a:r>
              <a:rPr lang="en-US" sz="5200" b="1" dirty="0" smtClean="0">
                <a:solidFill>
                  <a:schemeClr val="tx1"/>
                </a:solidFill>
              </a:rPr>
              <a:t>It </a:t>
            </a:r>
            <a:r>
              <a:rPr lang="en-US" sz="5200" b="1" dirty="0">
                <a:solidFill>
                  <a:schemeClr val="tx1"/>
                </a:solidFill>
              </a:rPr>
              <a:t>is very effective and convenient for women.</a:t>
            </a:r>
          </a:p>
          <a:p>
            <a:pPr marL="0" indent="0">
              <a:buNone/>
            </a:pPr>
            <a:r>
              <a:rPr lang="en-US" sz="5200" b="1" dirty="0" smtClean="0">
                <a:solidFill>
                  <a:srgbClr val="0070C0"/>
                </a:solidFill>
              </a:rPr>
              <a:t>Disadvantages of birth control injections.</a:t>
            </a:r>
            <a:endParaRPr lang="en-US" sz="5200" b="1" dirty="0">
              <a:solidFill>
                <a:srgbClr val="0070C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5200" b="1" dirty="0"/>
              <a:t> </a:t>
            </a:r>
            <a:r>
              <a:rPr lang="en-US" sz="5200" b="1" dirty="0" smtClean="0">
                <a:solidFill>
                  <a:schemeClr val="tx1"/>
                </a:solidFill>
              </a:rPr>
              <a:t>It </a:t>
            </a:r>
            <a:r>
              <a:rPr lang="en-US" sz="5200" b="1" dirty="0">
                <a:solidFill>
                  <a:schemeClr val="tx1"/>
                </a:solidFill>
              </a:rPr>
              <a:t>may result into a long delay to become pregnant again.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 </a:t>
            </a:r>
            <a:r>
              <a:rPr lang="en-US" sz="5200" b="1" dirty="0" smtClean="0">
                <a:solidFill>
                  <a:schemeClr val="tx1"/>
                </a:solidFill>
              </a:rPr>
              <a:t>It </a:t>
            </a:r>
            <a:r>
              <a:rPr lang="en-US" sz="5200" b="1" dirty="0">
                <a:solidFill>
                  <a:schemeClr val="tx1"/>
                </a:solidFill>
              </a:rPr>
              <a:t>may result into permanent </a:t>
            </a:r>
            <a:r>
              <a:rPr lang="en-US" sz="5200" b="1" dirty="0" smtClean="0">
                <a:solidFill>
                  <a:schemeClr val="tx1"/>
                </a:solidFill>
              </a:rPr>
              <a:t>sterility in some women.</a:t>
            </a:r>
            <a:endParaRPr lang="en-US" sz="52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5200" b="1" dirty="0">
                <a:solidFill>
                  <a:schemeClr val="tx1"/>
                </a:solidFill>
              </a:rPr>
              <a:t> </a:t>
            </a:r>
            <a:r>
              <a:rPr lang="en-US" sz="5200" b="1" dirty="0" smtClean="0">
                <a:solidFill>
                  <a:schemeClr val="tx1"/>
                </a:solidFill>
              </a:rPr>
              <a:t>It </a:t>
            </a:r>
            <a:r>
              <a:rPr lang="en-US" sz="5200" b="1" dirty="0">
                <a:solidFill>
                  <a:schemeClr val="tx1"/>
                </a:solidFill>
              </a:rPr>
              <a:t>causes certain </a:t>
            </a:r>
            <a:r>
              <a:rPr lang="en-US" sz="5200" b="1" dirty="0" err="1" smtClean="0">
                <a:solidFill>
                  <a:schemeClr val="tx1"/>
                </a:solidFill>
              </a:rPr>
              <a:t>tumours</a:t>
            </a:r>
            <a:r>
              <a:rPr lang="en-US" sz="5200" b="1" dirty="0" smtClean="0">
                <a:solidFill>
                  <a:schemeClr val="tx1"/>
                </a:solidFill>
              </a:rPr>
              <a:t> </a:t>
            </a:r>
            <a:r>
              <a:rPr lang="en-US" sz="5200" b="1" dirty="0">
                <a:solidFill>
                  <a:schemeClr val="tx1"/>
                </a:solidFill>
              </a:rPr>
              <a:t>among women.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6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218" y="193964"/>
            <a:ext cx="11427830" cy="6250903"/>
          </a:xfrm>
        </p:spPr>
        <p:txBody>
          <a:bodyPr/>
          <a:lstStyle/>
          <a:p>
            <a:pPr marL="0" indent="0">
              <a:buNone/>
            </a:pPr>
            <a:r>
              <a:rPr lang="en-US" sz="5400" b="1" dirty="0">
                <a:solidFill>
                  <a:srgbClr val="0070C0"/>
                </a:solidFill>
              </a:rPr>
              <a:t>Vasectomy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This is the </a:t>
            </a:r>
            <a:r>
              <a:rPr lang="en-US" sz="4000" b="1" dirty="0">
                <a:solidFill>
                  <a:schemeClr val="tx1"/>
                </a:solidFill>
              </a:rPr>
              <a:t>cutting and blocking of the sperm ducts through surgical operation.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It </a:t>
            </a:r>
            <a:r>
              <a:rPr lang="en-US" sz="4400" b="1" dirty="0">
                <a:solidFill>
                  <a:schemeClr val="tx1"/>
                </a:solidFill>
              </a:rPr>
              <a:t>is only done in males.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03" y="3206804"/>
            <a:ext cx="3985406" cy="336102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141" y="3206804"/>
            <a:ext cx="2839347" cy="323806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12" t="24624" r="6385" b="5460"/>
          <a:stretch/>
        </p:blipFill>
        <p:spPr>
          <a:xfrm>
            <a:off x="8053330" y="3128790"/>
            <a:ext cx="3426247" cy="331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97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624" y="332312"/>
            <a:ext cx="11490593" cy="6268598"/>
          </a:xfrm>
        </p:spPr>
        <p:txBody>
          <a:bodyPr/>
          <a:lstStyle/>
          <a:p>
            <a:pPr marL="0" indent="0">
              <a:buNone/>
            </a:pPr>
            <a:r>
              <a:rPr lang="en-US" sz="4400" b="1" dirty="0">
                <a:solidFill>
                  <a:srgbClr val="0070C0"/>
                </a:solidFill>
              </a:rPr>
              <a:t>Tubal ligation</a:t>
            </a:r>
          </a:p>
          <a:p>
            <a:pPr marL="0" indent="0">
              <a:buNone/>
            </a:pPr>
            <a:r>
              <a:rPr lang="en-US" sz="4400" b="1" dirty="0" smtClean="0">
                <a:solidFill>
                  <a:schemeClr val="tx1"/>
                </a:solidFill>
              </a:rPr>
              <a:t>This i</a:t>
            </a:r>
            <a:r>
              <a:rPr lang="en-US" sz="4000" b="1" dirty="0" smtClean="0">
                <a:solidFill>
                  <a:schemeClr val="tx1"/>
                </a:solidFill>
              </a:rPr>
              <a:t>s </a:t>
            </a:r>
            <a:r>
              <a:rPr lang="en-US" sz="4000" b="1" dirty="0">
                <a:solidFill>
                  <a:schemeClr val="tx1"/>
                </a:solidFill>
              </a:rPr>
              <a:t>the cutting and tying of oviducts [fallopian tubes</a:t>
            </a:r>
            <a:r>
              <a:rPr lang="en-US" sz="4000" b="1" dirty="0" smtClean="0">
                <a:solidFill>
                  <a:schemeClr val="tx1"/>
                </a:solidFill>
              </a:rPr>
              <a:t>] through surgical operation.</a:t>
            </a:r>
            <a:endParaRPr lang="en-US" sz="4000" b="1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119" y="3116870"/>
            <a:ext cx="5045727" cy="331788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5" t="22997" r="43886" b="12429"/>
          <a:stretch/>
        </p:blipFill>
        <p:spPr>
          <a:xfrm>
            <a:off x="925417" y="2985571"/>
            <a:ext cx="4307595" cy="306268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94431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194" y="264404"/>
            <a:ext cx="11499940" cy="61914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b="1" dirty="0">
                <a:solidFill>
                  <a:srgbClr val="FF0000"/>
                </a:solidFill>
              </a:rPr>
              <a:t>Advantages of Tubal </a:t>
            </a:r>
            <a:r>
              <a:rPr lang="en-US" sz="4400" b="1" dirty="0" smtClean="0">
                <a:solidFill>
                  <a:srgbClr val="FF0000"/>
                </a:solidFill>
              </a:rPr>
              <a:t>ligation and Vasectomy:</a:t>
            </a:r>
            <a:endParaRPr lang="en-US" sz="4400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They </a:t>
            </a:r>
            <a:r>
              <a:rPr lang="en-US" sz="4000" b="1" dirty="0">
                <a:solidFill>
                  <a:schemeClr val="tx1"/>
                </a:solidFill>
              </a:rPr>
              <a:t>are 100% effective.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They </a:t>
            </a:r>
            <a:r>
              <a:rPr lang="en-US" sz="4000" b="1" dirty="0">
                <a:solidFill>
                  <a:schemeClr val="tx1"/>
                </a:solidFill>
              </a:rPr>
              <a:t>are convenient and time saving.</a:t>
            </a:r>
          </a:p>
          <a:p>
            <a:pPr marL="0" indent="0">
              <a:buNone/>
            </a:pPr>
            <a:r>
              <a:rPr lang="en-US" sz="4400" b="1" dirty="0" smtClean="0">
                <a:solidFill>
                  <a:srgbClr val="FF0000"/>
                </a:solidFill>
              </a:rPr>
              <a:t>Disadvantages of Tubal ligation.</a:t>
            </a:r>
            <a:endParaRPr lang="en-US" sz="4400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They </a:t>
            </a:r>
            <a:r>
              <a:rPr lang="en-US" sz="4000" b="1" dirty="0">
                <a:solidFill>
                  <a:schemeClr val="tx1"/>
                </a:solidFill>
              </a:rPr>
              <a:t>cause permanent sterility.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They </a:t>
            </a:r>
            <a:r>
              <a:rPr lang="en-US" sz="4000" b="1" dirty="0">
                <a:solidFill>
                  <a:schemeClr val="tx1"/>
                </a:solidFill>
              </a:rPr>
              <a:t>should only be used by people who have had enough children.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They </a:t>
            </a:r>
            <a:r>
              <a:rPr lang="en-US" sz="4000" b="1" dirty="0">
                <a:solidFill>
                  <a:schemeClr val="tx1"/>
                </a:solidFill>
              </a:rPr>
              <a:t>are expensive.</a:t>
            </a:r>
          </a:p>
          <a:p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92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2178" y="170928"/>
            <a:ext cx="11627056" cy="6887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Exercise </a:t>
            </a:r>
            <a:endParaRPr lang="en-US" sz="16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a) Identify any one artificial chemical method of birth control.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b) State two advantages of the method you have identified in a) above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Write any one disadvantage of the method in a) above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a) Write S.T.D in full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b) Mention two examples of STDs.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Identify any two family planning methods which cannot guard a person against the spread of STDs.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a) Briefly explain the following terms as used in family planning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000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Tubal ligation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000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Vasectomy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b) Why do you think such methods are not recommended to parents who have not had enough children?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Point out any two misconceptions that some parents have for having many children in a family.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003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885" y="424151"/>
            <a:ext cx="11527316" cy="586648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0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PIASCY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600" b="1" dirty="0" smtClean="0"/>
              <a:t> </a:t>
            </a:r>
            <a:r>
              <a:rPr lang="en-US" sz="6400" b="1" dirty="0" smtClean="0">
                <a:solidFill>
                  <a:srgbClr val="00B050"/>
                </a:solidFill>
              </a:rPr>
              <a:t>P</a:t>
            </a:r>
            <a:r>
              <a:rPr lang="en-US" sz="6400" b="1" dirty="0" smtClean="0">
                <a:solidFill>
                  <a:schemeClr val="tx1"/>
                </a:solidFill>
              </a:rPr>
              <a:t>residential</a:t>
            </a:r>
            <a:r>
              <a:rPr lang="en-US" sz="6400" b="1" dirty="0" smtClean="0"/>
              <a:t> </a:t>
            </a:r>
            <a:r>
              <a:rPr lang="en-US" sz="6400" b="1" dirty="0">
                <a:solidFill>
                  <a:srgbClr val="00B050"/>
                </a:solidFill>
              </a:rPr>
              <a:t>I</a:t>
            </a:r>
            <a:r>
              <a:rPr lang="en-US" sz="6400" b="1" dirty="0">
                <a:solidFill>
                  <a:schemeClr val="tx1"/>
                </a:solidFill>
              </a:rPr>
              <a:t>nitiative on </a:t>
            </a:r>
            <a:r>
              <a:rPr lang="en-US" sz="6400" b="1" dirty="0">
                <a:solidFill>
                  <a:srgbClr val="00B050"/>
                </a:solidFill>
              </a:rPr>
              <a:t>A</a:t>
            </a:r>
            <a:r>
              <a:rPr lang="en-US" sz="6400" b="1" dirty="0"/>
              <a:t>IDS </a:t>
            </a:r>
            <a:r>
              <a:rPr lang="en-US" sz="6400" b="1" dirty="0">
                <a:solidFill>
                  <a:srgbClr val="00B050"/>
                </a:solidFill>
              </a:rPr>
              <a:t>S</a:t>
            </a:r>
            <a:r>
              <a:rPr lang="en-US" sz="6400" b="1" dirty="0">
                <a:solidFill>
                  <a:schemeClr val="tx1"/>
                </a:solidFill>
              </a:rPr>
              <a:t>trategy </a:t>
            </a:r>
            <a:r>
              <a:rPr lang="en-US" sz="6400" b="1" dirty="0" smtClean="0"/>
              <a:t>	</a:t>
            </a:r>
            <a:r>
              <a:rPr lang="en-US" sz="6400" b="1" dirty="0" smtClean="0">
                <a:solidFill>
                  <a:schemeClr val="tx1"/>
                </a:solidFill>
              </a:rPr>
              <a:t>for</a:t>
            </a:r>
            <a:r>
              <a:rPr lang="en-US" sz="6400" b="1" dirty="0" smtClean="0"/>
              <a:t> </a:t>
            </a:r>
            <a:r>
              <a:rPr lang="en-US" sz="6400" b="1" dirty="0">
                <a:solidFill>
                  <a:srgbClr val="00B050"/>
                </a:solidFill>
              </a:rPr>
              <a:t>C</a:t>
            </a:r>
            <a:r>
              <a:rPr lang="en-US" sz="6400" b="1" dirty="0">
                <a:solidFill>
                  <a:schemeClr val="tx1"/>
                </a:solidFill>
              </a:rPr>
              <a:t>ommunication to the </a:t>
            </a:r>
            <a:r>
              <a:rPr lang="en-US" sz="6400" b="1" dirty="0" smtClean="0">
                <a:solidFill>
                  <a:srgbClr val="00B050"/>
                </a:solidFill>
              </a:rPr>
              <a:t>Y</a:t>
            </a:r>
            <a:r>
              <a:rPr lang="en-US" sz="6400" b="1" dirty="0" smtClean="0">
                <a:solidFill>
                  <a:schemeClr val="tx1"/>
                </a:solidFill>
              </a:rPr>
              <a:t>ouths.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6400" b="1" dirty="0"/>
              <a:t> </a:t>
            </a:r>
            <a:r>
              <a:rPr lang="en-GB" sz="6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PIASCY</a:t>
            </a:r>
            <a:r>
              <a:rPr lang="en-GB" sz="64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Presidential campaign </a:t>
            </a:r>
            <a:r>
              <a:rPr lang="en-GB" sz="6400" b="1" dirty="0" smtClean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against </a:t>
            </a:r>
            <a:r>
              <a:rPr lang="en-GB" sz="6400" b="1" dirty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spread of HIV and AIDS </a:t>
            </a:r>
            <a:r>
              <a:rPr lang="en-GB" sz="6400" b="1" dirty="0" smtClean="0">
                <a:solidFill>
                  <a:srgbClr val="00206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among youths.</a:t>
            </a:r>
            <a:endParaRPr lang="en-US" sz="6400" b="1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6400" b="1" dirty="0" smtClean="0"/>
              <a:t> </a:t>
            </a:r>
            <a:r>
              <a:rPr lang="en-US" sz="6400" b="1" dirty="0" smtClean="0">
                <a:solidFill>
                  <a:schemeClr val="tx1"/>
                </a:solidFill>
              </a:rPr>
              <a:t>This </a:t>
            </a:r>
            <a:r>
              <a:rPr lang="en-US" sz="6400" b="1" dirty="0">
                <a:solidFill>
                  <a:schemeClr val="tx1"/>
                </a:solidFill>
              </a:rPr>
              <a:t>involves messages on ways of </a:t>
            </a:r>
            <a:r>
              <a:rPr lang="en-US" sz="6400" b="1" dirty="0" smtClean="0">
                <a:solidFill>
                  <a:schemeClr val="tx1"/>
                </a:solidFill>
              </a:rPr>
              <a:t>	preventing </a:t>
            </a:r>
            <a:r>
              <a:rPr lang="en-US" sz="6400" b="1" dirty="0">
                <a:solidFill>
                  <a:schemeClr val="tx1"/>
                </a:solidFill>
              </a:rPr>
              <a:t>and controlling the </a:t>
            </a:r>
            <a:r>
              <a:rPr lang="en-US" sz="6400" b="1" dirty="0" smtClean="0">
                <a:solidFill>
                  <a:schemeClr val="tx1"/>
                </a:solidFill>
              </a:rPr>
              <a:t>	spread </a:t>
            </a:r>
            <a:r>
              <a:rPr lang="en-US" sz="6400" b="1" dirty="0">
                <a:solidFill>
                  <a:schemeClr val="tx1"/>
                </a:solidFill>
              </a:rPr>
              <a:t>of HIV / AIDS infection to </a:t>
            </a:r>
            <a:r>
              <a:rPr lang="en-US" sz="6400" b="1" dirty="0" smtClean="0">
                <a:solidFill>
                  <a:schemeClr val="tx1"/>
                </a:solidFill>
              </a:rPr>
              <a:t>	Youths </a:t>
            </a:r>
            <a:r>
              <a:rPr lang="en-US" sz="6400" b="1" dirty="0">
                <a:solidFill>
                  <a:schemeClr val="tx1"/>
                </a:solidFill>
              </a:rPr>
              <a:t>like all school going children</a:t>
            </a:r>
            <a:r>
              <a:rPr lang="en-US" sz="5600" b="1" dirty="0" smtClean="0">
                <a:solidFill>
                  <a:schemeClr val="tx1"/>
                </a:solidFill>
              </a:rPr>
              <a:t>.</a:t>
            </a:r>
            <a:endParaRPr lang="en-US" sz="5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413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590" y="220337"/>
            <a:ext cx="11380424" cy="64228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rgbClr val="FF0000"/>
                </a:solidFill>
              </a:rPr>
              <a:t>These messages include: -</a:t>
            </a:r>
            <a:endParaRPr lang="en-US" sz="4000" b="1" dirty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Say </a:t>
            </a:r>
            <a:r>
              <a:rPr lang="en-US" sz="3200" b="1" dirty="0">
                <a:solidFill>
                  <a:schemeClr val="tx1"/>
                </a:solidFill>
              </a:rPr>
              <a:t>no to sex.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Avoid </a:t>
            </a:r>
            <a:r>
              <a:rPr lang="en-US" sz="3200" b="1" dirty="0">
                <a:solidFill>
                  <a:schemeClr val="tx1"/>
                </a:solidFill>
              </a:rPr>
              <a:t>gifts from strangers.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Respect </a:t>
            </a:r>
            <a:r>
              <a:rPr lang="en-US" sz="3200" b="1" dirty="0">
                <a:solidFill>
                  <a:schemeClr val="tx1"/>
                </a:solidFill>
              </a:rPr>
              <a:t>parent’s advice.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Do </a:t>
            </a:r>
            <a:r>
              <a:rPr lang="en-US" sz="3200" b="1" dirty="0">
                <a:solidFill>
                  <a:schemeClr val="tx1"/>
                </a:solidFill>
              </a:rPr>
              <a:t>not trust anybody for everybody is sick.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Avoid </a:t>
            </a:r>
            <a:r>
              <a:rPr lang="en-US" sz="3200" b="1" dirty="0">
                <a:solidFill>
                  <a:schemeClr val="tx1"/>
                </a:solidFill>
              </a:rPr>
              <a:t>pregnancy as a child.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Avoid </a:t>
            </a:r>
            <a:r>
              <a:rPr lang="en-US" sz="3200" b="1" dirty="0">
                <a:solidFill>
                  <a:schemeClr val="tx1"/>
                </a:solidFill>
              </a:rPr>
              <a:t>bad touches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Stay in school</a:t>
            </a:r>
            <a:endParaRPr lang="en-US" sz="32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Abstain </a:t>
            </a:r>
            <a:r>
              <a:rPr lang="en-US" sz="3200" b="1" dirty="0">
                <a:solidFill>
                  <a:schemeClr val="tx1"/>
                </a:solidFill>
              </a:rPr>
              <a:t>from sex till marriage.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Virginity </a:t>
            </a:r>
            <a:r>
              <a:rPr lang="en-US" sz="3200" b="1" dirty="0">
                <a:solidFill>
                  <a:schemeClr val="tx1"/>
                </a:solidFill>
              </a:rPr>
              <a:t>is </a:t>
            </a:r>
            <a:r>
              <a:rPr lang="en-US" sz="3200" b="1" dirty="0" smtClean="0">
                <a:solidFill>
                  <a:schemeClr val="tx1"/>
                </a:solidFill>
              </a:rPr>
              <a:t>healthy.</a:t>
            </a:r>
            <a:endParaRPr lang="en-US" sz="32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AIDS </a:t>
            </a:r>
            <a:r>
              <a:rPr lang="en-US" sz="3200" b="1" dirty="0">
                <a:solidFill>
                  <a:schemeClr val="tx1"/>
                </a:solidFill>
              </a:rPr>
              <a:t>kills.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Avoid </a:t>
            </a:r>
            <a:r>
              <a:rPr lang="en-US" sz="3200" b="1" dirty="0">
                <a:solidFill>
                  <a:schemeClr val="tx1"/>
                </a:solidFill>
              </a:rPr>
              <a:t>lonely places</a:t>
            </a:r>
            <a:r>
              <a:rPr lang="en-US" sz="3600" b="1" dirty="0" smtClean="0">
                <a:solidFill>
                  <a:schemeClr val="tx1"/>
                </a:solidFill>
              </a:rPr>
              <a:t>.</a:t>
            </a:r>
            <a:endParaRPr lang="en-US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564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5559" y="480403"/>
            <a:ext cx="11466557" cy="5872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5400" b="1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Importance of </a:t>
            </a:r>
            <a:r>
              <a:rPr lang="en-US" sz="5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PIASCY Messages</a:t>
            </a:r>
          </a:p>
          <a:p>
            <a:pPr marL="642938" indent="-642938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They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control the spread of AIDS and other STDs. 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42938" indent="-642938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Promote care for AIDS patients.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42938" indent="-642938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Promote  AIDS awareness among youths.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42938" indent="-642938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Prevent early marriages.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42938" indent="-642938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Prevent teenage pregnancy. 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162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659" y="352539"/>
            <a:ext cx="11391440" cy="631266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In males, the testis produce a male hormone called </a:t>
            </a:r>
            <a:r>
              <a:rPr lang="en-US" sz="3600" b="1" u="sng" dirty="0">
                <a:solidFill>
                  <a:schemeClr val="tx1"/>
                </a:solidFill>
              </a:rPr>
              <a:t>testosterone</a:t>
            </a:r>
            <a:r>
              <a:rPr lang="en-US" sz="3600" b="1" dirty="0">
                <a:solidFill>
                  <a:schemeClr val="tx1"/>
                </a:solidFill>
              </a:rPr>
              <a:t> that promotes the development of secondary sex </a:t>
            </a:r>
            <a:r>
              <a:rPr lang="en-US" sz="3600" b="1" dirty="0" smtClean="0">
                <a:solidFill>
                  <a:schemeClr val="tx1"/>
                </a:solidFill>
              </a:rPr>
              <a:t>characteristics.</a:t>
            </a:r>
          </a:p>
          <a:p>
            <a:pPr marL="45720" indent="0">
              <a:buNone/>
            </a:pPr>
            <a:endParaRPr lang="en-US" sz="3600" b="1" u="sng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4400" b="1" u="sng" dirty="0" smtClean="0">
                <a:solidFill>
                  <a:srgbClr val="FF0000"/>
                </a:solidFill>
              </a:rPr>
              <a:t>Secondary </a:t>
            </a:r>
            <a:r>
              <a:rPr lang="en-US" sz="4400" b="1" u="sng" dirty="0">
                <a:solidFill>
                  <a:srgbClr val="FF0000"/>
                </a:solidFill>
              </a:rPr>
              <a:t>sex characteristics in girls.</a:t>
            </a:r>
            <a:endParaRPr lang="en-US" sz="4400" b="1" dirty="0">
              <a:solidFill>
                <a:srgbClr val="FF0000"/>
              </a:solidFill>
            </a:endParaRPr>
          </a:p>
          <a:p>
            <a:pPr marL="45720" indent="0">
              <a:lnSpc>
                <a:spcPct val="115000"/>
              </a:lnSpc>
              <a:spcAft>
                <a:spcPts val="225"/>
              </a:spcAft>
              <a:buNone/>
            </a:pPr>
            <a:r>
              <a:rPr lang="en-US" sz="3600" b="1" i="1" dirty="0">
                <a:solidFill>
                  <a:srgbClr val="0070C0"/>
                </a:solidFill>
              </a:rPr>
              <a:t>Ovaries produce </a:t>
            </a:r>
            <a:r>
              <a:rPr lang="en-US" sz="3600" b="1" i="1" dirty="0" err="1">
                <a:solidFill>
                  <a:srgbClr val="FF0000"/>
                </a:solidFill>
              </a:rPr>
              <a:t>oestrogen</a:t>
            </a:r>
            <a:r>
              <a:rPr lang="en-US" sz="3600" b="1" i="1" dirty="0">
                <a:solidFill>
                  <a:srgbClr val="0070C0"/>
                </a:solidFill>
              </a:rPr>
              <a:t> hormones responsible for development of secondary sex characteristics in girls and </a:t>
            </a:r>
            <a:r>
              <a:rPr lang="en-US" sz="3600" b="1" i="1" dirty="0">
                <a:solidFill>
                  <a:srgbClr val="FF0000"/>
                </a:solidFill>
              </a:rPr>
              <a:t>progesterone</a:t>
            </a:r>
            <a:r>
              <a:rPr lang="en-US" sz="3600" b="1" i="1" dirty="0">
                <a:solidFill>
                  <a:srgbClr val="0070C0"/>
                </a:solidFill>
              </a:rPr>
              <a:t> which promotes further lining of the uterus and stimulates the mammary glands. </a:t>
            </a:r>
            <a:endParaRPr lang="en-US" sz="3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32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523" y="495760"/>
            <a:ext cx="11490593" cy="601520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6000" b="1" i="1" dirty="0" smtClean="0">
                <a:solidFill>
                  <a:srgbClr val="FF0000"/>
                </a:solidFill>
              </a:rPr>
              <a:t>Revision Exercise.</a:t>
            </a:r>
            <a:endParaRPr lang="en-US" sz="6000" b="1" i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1. What is fertilization?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2. What type of fertilization do humans undergo?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3. Where does fertilization take place in humans?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4. Of what importance is reproduction to </a:t>
            </a:r>
            <a:r>
              <a:rPr lang="en-US" sz="4400" b="1" i="1" dirty="0" smtClean="0">
                <a:solidFill>
                  <a:schemeClr val="tx1"/>
                </a:solidFill>
              </a:rPr>
              <a:t>	animals</a:t>
            </a:r>
            <a:r>
              <a:rPr lang="en-US" sz="4400" b="1" i="1" dirty="0">
                <a:solidFill>
                  <a:schemeClr val="tx1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5. What name is given to the</a:t>
            </a:r>
          </a:p>
          <a:p>
            <a:pPr marL="457200" lvl="1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a. male gamete</a:t>
            </a:r>
          </a:p>
          <a:p>
            <a:pPr marL="457200" lvl="1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b. female gamete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6. Identify the type of reproduction in human </a:t>
            </a:r>
            <a:r>
              <a:rPr lang="en-US" sz="4400" b="1" i="1" dirty="0" smtClean="0">
                <a:solidFill>
                  <a:schemeClr val="tx1"/>
                </a:solidFill>
              </a:rPr>
              <a:t>	beings</a:t>
            </a:r>
            <a:r>
              <a:rPr lang="en-US" sz="4400" b="1" i="1" dirty="0">
                <a:solidFill>
                  <a:schemeClr val="tx1"/>
                </a:solidFill>
              </a:rPr>
              <a:t>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134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440" y="308472"/>
            <a:ext cx="11545678" cy="601521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7. Suggest any one way of keeping the </a:t>
            </a:r>
            <a:r>
              <a:rPr lang="en-US" sz="4400" b="1" i="1" dirty="0" smtClean="0">
                <a:solidFill>
                  <a:schemeClr val="tx1"/>
                </a:solidFill>
              </a:rPr>
              <a:t>	reproductive 	organs </a:t>
            </a:r>
            <a:r>
              <a:rPr lang="en-US" sz="4400" b="1" i="1" dirty="0">
                <a:solidFill>
                  <a:schemeClr val="tx1"/>
                </a:solidFill>
              </a:rPr>
              <a:t>in good health.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8. How are sperms similar to the ova?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9. What is adolescence?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10. What is ovulation?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11. State any two secondary characteristics </a:t>
            </a:r>
            <a:r>
              <a:rPr lang="en-US" sz="4400" b="1" i="1" dirty="0" smtClean="0">
                <a:solidFill>
                  <a:schemeClr val="tx1"/>
                </a:solidFill>
              </a:rPr>
              <a:t>	common 	in </a:t>
            </a:r>
            <a:r>
              <a:rPr lang="en-US" sz="4400" b="1" i="1" dirty="0">
                <a:solidFill>
                  <a:schemeClr val="tx1"/>
                </a:solidFill>
              </a:rPr>
              <a:t>both boys and girls.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12. Give any one primary sex characteristic </a:t>
            </a:r>
            <a:r>
              <a:rPr lang="en-US" sz="4400" b="1" i="1" dirty="0" smtClean="0">
                <a:solidFill>
                  <a:schemeClr val="tx1"/>
                </a:solidFill>
              </a:rPr>
              <a:t>	in </a:t>
            </a:r>
            <a:r>
              <a:rPr lang="en-US" sz="4400" b="1" i="1" dirty="0">
                <a:solidFill>
                  <a:schemeClr val="tx1"/>
                </a:solidFill>
              </a:rPr>
              <a:t>boys.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13. Where does implantation take place in </a:t>
            </a:r>
            <a:r>
              <a:rPr lang="en-US" sz="4400" b="1" i="1" dirty="0" smtClean="0">
                <a:solidFill>
                  <a:schemeClr val="tx1"/>
                </a:solidFill>
              </a:rPr>
              <a:t>	females</a:t>
            </a:r>
            <a:r>
              <a:rPr lang="en-US" sz="4400" b="1" i="1" dirty="0">
                <a:solidFill>
                  <a:schemeClr val="tx1"/>
                </a:solidFill>
              </a:rPr>
              <a:t>?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397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39" y="473727"/>
            <a:ext cx="11446525" cy="604826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14. Write MTCT in full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15. How is MTCT important to the growing </a:t>
            </a:r>
            <a:r>
              <a:rPr lang="en-US" sz="4400" b="1" i="1" dirty="0" smtClean="0">
                <a:solidFill>
                  <a:schemeClr val="tx1"/>
                </a:solidFill>
              </a:rPr>
              <a:t>	embryo</a:t>
            </a:r>
            <a:r>
              <a:rPr lang="en-US" sz="4400" b="1" i="1" dirty="0">
                <a:solidFill>
                  <a:schemeClr val="tx1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16. Why do pregnant mothers need food </a:t>
            </a:r>
            <a:r>
              <a:rPr lang="en-US" sz="4400" b="1" i="1" dirty="0" smtClean="0">
                <a:solidFill>
                  <a:schemeClr val="tx1"/>
                </a:solidFill>
              </a:rPr>
              <a:t>	rich </a:t>
            </a:r>
            <a:r>
              <a:rPr lang="en-US" sz="4400" b="1" i="1" dirty="0">
                <a:solidFill>
                  <a:schemeClr val="tx1"/>
                </a:solidFill>
              </a:rPr>
              <a:t>in </a:t>
            </a:r>
            <a:r>
              <a:rPr lang="en-US" sz="4400" b="1" i="1" dirty="0" smtClean="0">
                <a:solidFill>
                  <a:schemeClr val="tx1"/>
                </a:solidFill>
              </a:rPr>
              <a:t>	proteins</a:t>
            </a:r>
            <a:r>
              <a:rPr lang="en-US" sz="4400" b="1" i="1" dirty="0">
                <a:solidFill>
                  <a:schemeClr val="tx1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17. Which tube supplies food to the growing </a:t>
            </a:r>
            <a:r>
              <a:rPr lang="en-US" sz="4400" b="1" i="1" dirty="0" smtClean="0">
                <a:solidFill>
                  <a:schemeClr val="tx1"/>
                </a:solidFill>
              </a:rPr>
              <a:t>	embryo</a:t>
            </a:r>
            <a:r>
              <a:rPr lang="en-US" sz="4400" b="1" i="1" dirty="0">
                <a:solidFill>
                  <a:schemeClr val="tx1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18. Mention any one sign of pregnancy in </a:t>
            </a:r>
            <a:r>
              <a:rPr lang="en-US" sz="4400" b="1" i="1" dirty="0" smtClean="0">
                <a:solidFill>
                  <a:schemeClr val="tx1"/>
                </a:solidFill>
              </a:rPr>
              <a:t>	women</a:t>
            </a:r>
            <a:endParaRPr lang="en-US" sz="4400" b="1" i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19. How dangerous can teenage pregnancy </a:t>
            </a:r>
            <a:r>
              <a:rPr lang="en-US" sz="4400" b="1" i="1" dirty="0" smtClean="0">
                <a:solidFill>
                  <a:schemeClr val="tx1"/>
                </a:solidFill>
              </a:rPr>
              <a:t>	be </a:t>
            </a:r>
            <a:r>
              <a:rPr lang="en-US" sz="4400" b="1" i="1" dirty="0">
                <a:solidFill>
                  <a:schemeClr val="tx1"/>
                </a:solidFill>
              </a:rPr>
              <a:t>to a </a:t>
            </a:r>
            <a:r>
              <a:rPr lang="en-US" sz="4400" b="1" i="1" dirty="0" smtClean="0">
                <a:solidFill>
                  <a:schemeClr val="tx1"/>
                </a:solidFill>
              </a:rPr>
              <a:t>school </a:t>
            </a:r>
            <a:r>
              <a:rPr lang="en-US" sz="4400" b="1" i="1" dirty="0">
                <a:solidFill>
                  <a:schemeClr val="tx1"/>
                </a:solidFill>
              </a:rPr>
              <a:t>girl?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58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590" y="629630"/>
            <a:ext cx="11413475" cy="57711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i="1" dirty="0">
                <a:solidFill>
                  <a:schemeClr val="tx1"/>
                </a:solidFill>
              </a:rPr>
              <a:t>20. Identify any one social factor that may </a:t>
            </a:r>
            <a:r>
              <a:rPr lang="en-US" sz="4000" b="1" i="1" dirty="0" smtClean="0">
                <a:solidFill>
                  <a:schemeClr val="tx1"/>
                </a:solidFill>
              </a:rPr>
              <a:t>	lead </a:t>
            </a:r>
            <a:r>
              <a:rPr lang="en-US" sz="4000" b="1" i="1" dirty="0">
                <a:solidFill>
                  <a:schemeClr val="tx1"/>
                </a:solidFill>
              </a:rPr>
              <a:t>to teenage pregnancy.</a:t>
            </a:r>
          </a:p>
          <a:p>
            <a:pPr marL="0" indent="0">
              <a:buNone/>
            </a:pPr>
            <a:r>
              <a:rPr lang="en-US" sz="4000" b="1" i="1" dirty="0">
                <a:solidFill>
                  <a:schemeClr val="tx1"/>
                </a:solidFill>
              </a:rPr>
              <a:t>21. Name any one STD that can be spread </a:t>
            </a:r>
            <a:r>
              <a:rPr lang="en-US" sz="4000" b="1" i="1" dirty="0" smtClean="0">
                <a:solidFill>
                  <a:schemeClr val="tx1"/>
                </a:solidFill>
              </a:rPr>
              <a:t>	through </a:t>
            </a:r>
            <a:r>
              <a:rPr lang="en-US" sz="4000" b="1" i="1" dirty="0">
                <a:solidFill>
                  <a:schemeClr val="tx1"/>
                </a:solidFill>
              </a:rPr>
              <a:t>poor hygiene.</a:t>
            </a:r>
          </a:p>
          <a:p>
            <a:pPr marL="0" indent="0">
              <a:buNone/>
            </a:pPr>
            <a:r>
              <a:rPr lang="en-US" sz="4000" b="1" i="1" dirty="0">
                <a:solidFill>
                  <a:schemeClr val="tx1"/>
                </a:solidFill>
              </a:rPr>
              <a:t>22. How best can married partners prevent </a:t>
            </a:r>
            <a:r>
              <a:rPr lang="en-US" sz="4000" b="1" i="1" dirty="0" smtClean="0">
                <a:solidFill>
                  <a:schemeClr val="tx1"/>
                </a:solidFill>
              </a:rPr>
              <a:t>	contracting </a:t>
            </a:r>
            <a:r>
              <a:rPr lang="en-US" sz="4000" b="1" i="1" dirty="0">
                <a:solidFill>
                  <a:schemeClr val="tx1"/>
                </a:solidFill>
              </a:rPr>
              <a:t>STDs.</a:t>
            </a:r>
          </a:p>
          <a:p>
            <a:pPr marL="0" indent="0">
              <a:buNone/>
            </a:pPr>
            <a:r>
              <a:rPr lang="en-US" sz="4000" b="1" i="1" dirty="0">
                <a:solidFill>
                  <a:schemeClr val="tx1"/>
                </a:solidFill>
              </a:rPr>
              <a:t>23. What name is given to a couple that has </a:t>
            </a:r>
            <a:r>
              <a:rPr lang="en-US" sz="4000" b="1" i="1" dirty="0" smtClean="0">
                <a:solidFill>
                  <a:schemeClr val="tx1"/>
                </a:solidFill>
              </a:rPr>
              <a:t>	one </a:t>
            </a:r>
            <a:r>
              <a:rPr lang="en-US" sz="4000" b="1" i="1" dirty="0">
                <a:solidFill>
                  <a:schemeClr val="tx1"/>
                </a:solidFill>
              </a:rPr>
              <a:t>partner HIV positive and another HIV </a:t>
            </a:r>
            <a:r>
              <a:rPr lang="en-US" sz="4000" b="1" i="1" dirty="0" smtClean="0">
                <a:solidFill>
                  <a:schemeClr val="tx1"/>
                </a:solidFill>
              </a:rPr>
              <a:t>	negative</a:t>
            </a:r>
            <a:r>
              <a:rPr lang="en-US" sz="4000" b="1" i="1" dirty="0">
                <a:solidFill>
                  <a:schemeClr val="tx1"/>
                </a:solidFill>
              </a:rPr>
              <a:t>?</a:t>
            </a:r>
          </a:p>
          <a:p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41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809" y="473725"/>
            <a:ext cx="11105004" cy="598215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rgbClr val="FF0000"/>
                </a:solidFill>
              </a:rPr>
              <a:t>These characteristics include: -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/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Enlargement </a:t>
            </a:r>
            <a:r>
              <a:rPr lang="en-US" sz="4000" b="1" dirty="0">
                <a:solidFill>
                  <a:schemeClr val="tx1"/>
                </a:solidFill>
              </a:rPr>
              <a:t>of </a:t>
            </a:r>
            <a:r>
              <a:rPr lang="en-US" sz="4000" b="1" dirty="0" smtClean="0">
                <a:solidFill>
                  <a:schemeClr val="tx1"/>
                </a:solidFill>
              </a:rPr>
              <a:t>the hips</a:t>
            </a:r>
            <a:r>
              <a:rPr lang="en-US" sz="4000" b="1" dirty="0">
                <a:solidFill>
                  <a:schemeClr val="tx1"/>
                </a:solidFill>
              </a:rPr>
              <a:t>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Development </a:t>
            </a:r>
            <a:r>
              <a:rPr lang="en-US" sz="4000" b="1" dirty="0">
                <a:solidFill>
                  <a:schemeClr val="tx1"/>
                </a:solidFill>
              </a:rPr>
              <a:t>and enlargement of the </a:t>
            </a:r>
            <a:r>
              <a:rPr lang="en-US" sz="4000" b="1" dirty="0" smtClean="0">
                <a:solidFill>
                  <a:schemeClr val="tx1"/>
                </a:solidFill>
              </a:rPr>
              <a:t>	breasts</a:t>
            </a:r>
            <a:r>
              <a:rPr lang="en-US" sz="4000" b="1" dirty="0">
                <a:solidFill>
                  <a:schemeClr val="tx1"/>
                </a:solidFill>
              </a:rPr>
              <a:t>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Growth </a:t>
            </a:r>
            <a:r>
              <a:rPr lang="en-US" sz="4000" b="1" dirty="0">
                <a:solidFill>
                  <a:schemeClr val="tx1"/>
                </a:solidFill>
              </a:rPr>
              <a:t>of hair under armpits and on </a:t>
            </a:r>
            <a:r>
              <a:rPr lang="en-US" sz="4000" b="1" dirty="0" smtClean="0">
                <a:solidFill>
                  <a:schemeClr val="tx1"/>
                </a:solidFill>
              </a:rPr>
              <a:t>	pubes</a:t>
            </a:r>
            <a:r>
              <a:rPr lang="en-US" sz="4000" b="1" dirty="0">
                <a:solidFill>
                  <a:schemeClr val="tx1"/>
                </a:solidFill>
              </a:rPr>
              <a:t>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The </a:t>
            </a:r>
            <a:r>
              <a:rPr lang="en-US" sz="4000" b="1" dirty="0">
                <a:solidFill>
                  <a:schemeClr val="tx1"/>
                </a:solidFill>
              </a:rPr>
              <a:t>sweat glands become more active.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The </a:t>
            </a:r>
            <a:r>
              <a:rPr lang="en-US" sz="4000" b="1" dirty="0">
                <a:solidFill>
                  <a:schemeClr val="tx1"/>
                </a:solidFill>
              </a:rPr>
              <a:t>voice becomes softer and attractive.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Pimples </a:t>
            </a:r>
            <a:r>
              <a:rPr lang="en-US" sz="4000" b="1" dirty="0">
                <a:solidFill>
                  <a:schemeClr val="tx1"/>
                </a:solidFill>
              </a:rPr>
              <a:t>develop on the face.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194660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3618" y="329019"/>
            <a:ext cx="11538859" cy="6037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225"/>
              </a:spcAft>
            </a:pPr>
            <a:r>
              <a:rPr lang="en-GB" sz="32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Exercise: </a:t>
            </a:r>
            <a:endParaRPr lang="en-US" sz="2800" b="1" u="sng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Briefly state the role of each of the following hormones.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15000"/>
              </a:lnSpc>
              <a:spcAft>
                <a:spcPts val="225"/>
              </a:spcAft>
              <a:buFont typeface="+mj-lt"/>
              <a:buAutoNum type="alphaLcParenR"/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testosterone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15000"/>
              </a:lnSpc>
              <a:spcAft>
                <a:spcPts val="225"/>
              </a:spcAft>
              <a:buFont typeface="+mj-lt"/>
              <a:buAutoNum type="alphaLcParenR"/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oestrogen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15000"/>
              </a:lnSpc>
              <a:spcAft>
                <a:spcPts val="225"/>
              </a:spcAft>
              <a:buFont typeface="+mj-lt"/>
              <a:buAutoNum type="alphaLcParenR"/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progesterone   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225"/>
              </a:spcAf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How is puberty different from adolescence?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225"/>
              </a:spcAf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Identify any </a:t>
            </a:r>
            <a:r>
              <a:rPr lang="en-GB" sz="2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two</a:t>
            </a: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examples of the physical sex characteristics common to both boys and girls. 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225"/>
              </a:spcAf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Which female hormone stimulates production of breast milk?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225"/>
              </a:spcAf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Identify any </a:t>
            </a:r>
            <a:r>
              <a:rPr lang="en-GB" sz="2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two</a:t>
            </a: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primary sex </a:t>
            </a:r>
            <a:r>
              <a:rPr lang="en-GB" sz="24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characteristics </a:t>
            </a: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boys and in girls.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225"/>
              </a:spcAf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6. Write </a:t>
            </a:r>
            <a:r>
              <a:rPr lang="en-GB" sz="2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two</a:t>
            </a: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secondary sex characteristics in boys and in girls.</a:t>
            </a:r>
          </a:p>
          <a:p>
            <a:pPr algn="just">
              <a:lnSpc>
                <a:spcPct val="115000"/>
              </a:lnSpc>
              <a:spcAft>
                <a:spcPts val="225"/>
              </a:spcAf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7. Give common secondary sex characteristics between boys and girls.</a:t>
            </a:r>
          </a:p>
          <a:p>
            <a:pPr algn="just">
              <a:lnSpc>
                <a:spcPct val="115000"/>
              </a:lnSpc>
              <a:spcAft>
                <a:spcPts val="225"/>
              </a:spcAft>
            </a:pPr>
            <a:r>
              <a:rPr lang="en-GB" sz="2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8. What leads to development of secondary sex characteristics?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678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810" y="363557"/>
            <a:ext cx="10829580" cy="822692"/>
          </a:xfrm>
        </p:spPr>
        <p:txBody>
          <a:bodyPr>
            <a:normAutofit/>
          </a:bodyPr>
          <a:lstStyle/>
          <a:p>
            <a:r>
              <a:rPr lang="en-US" b="1" u="sng" dirty="0">
                <a:solidFill>
                  <a:srgbClr val="FF0000"/>
                </a:solidFill>
              </a:rPr>
              <a:t>Psychological and emotional </a:t>
            </a:r>
            <a:r>
              <a:rPr lang="en-US" b="1" u="sng" dirty="0" smtClean="0">
                <a:solidFill>
                  <a:srgbClr val="FF0000"/>
                </a:solidFill>
              </a:rPr>
              <a:t>changes</a:t>
            </a:r>
            <a:r>
              <a:rPr lang="en-US" b="1" u="sng" dirty="0">
                <a:solidFill>
                  <a:srgbClr val="FF0000"/>
                </a:solidFill>
              </a:rPr>
              <a:t>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810" y="1186249"/>
            <a:ext cx="11204154" cy="51815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solidFill>
                  <a:schemeClr val="tx1"/>
                </a:solidFill>
              </a:rPr>
              <a:t>These are changes that take place in the mind.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solidFill>
                  <a:schemeClr val="tx1"/>
                </a:solidFill>
              </a:rPr>
              <a:t>They are not seen and may not be realized by the adolescents.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solidFill>
                  <a:schemeClr val="tx1"/>
                </a:solidFill>
              </a:rPr>
              <a:t>These changes are generally the same in boys and girls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3200" b="1" dirty="0" smtClean="0">
                <a:solidFill>
                  <a:srgbClr val="FF0000"/>
                </a:solidFill>
              </a:rPr>
              <a:t>These include;</a:t>
            </a:r>
            <a:endParaRPr lang="en-US" sz="3200" b="1" dirty="0">
              <a:solidFill>
                <a:srgbClr val="FF0000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Having </a:t>
            </a:r>
            <a:r>
              <a:rPr lang="en-US" sz="3200" b="1" dirty="0">
                <a:solidFill>
                  <a:schemeClr val="tx1"/>
                </a:solidFill>
              </a:rPr>
              <a:t>more interest in members of the opposite sex.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Have </a:t>
            </a:r>
            <a:r>
              <a:rPr lang="en-US" sz="3200" b="1" dirty="0">
                <a:solidFill>
                  <a:schemeClr val="tx1"/>
                </a:solidFill>
              </a:rPr>
              <a:t>increased sexual desire.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They </a:t>
            </a:r>
            <a:r>
              <a:rPr lang="en-US" sz="3200" b="1" dirty="0">
                <a:solidFill>
                  <a:schemeClr val="tx1"/>
                </a:solidFill>
              </a:rPr>
              <a:t>become unnecessarily moody and unruly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  <a:endParaRPr lang="en-US" sz="3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091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675" y="760163"/>
            <a:ext cx="11226188" cy="5310130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</a:rPr>
              <a:t> They </a:t>
            </a:r>
            <a:r>
              <a:rPr lang="en-US" sz="3600" b="1" dirty="0">
                <a:solidFill>
                  <a:schemeClr val="tx1"/>
                </a:solidFill>
              </a:rPr>
              <a:t>develop great interest in their body.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Develop jealousy over opposite sex.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They begin demanding for </a:t>
            </a:r>
            <a:r>
              <a:rPr lang="en-US" sz="3600" b="1" dirty="0">
                <a:solidFill>
                  <a:schemeClr val="tx1"/>
                </a:solidFill>
              </a:rPr>
              <a:t>more freedom and </a:t>
            </a:r>
            <a:r>
              <a:rPr lang="en-US" sz="3600" b="1" dirty="0" smtClean="0">
                <a:solidFill>
                  <a:schemeClr val="tx1"/>
                </a:solidFill>
              </a:rPr>
              <a:t>	rebelling </a:t>
            </a:r>
            <a:r>
              <a:rPr lang="en-US" sz="3600" b="1" dirty="0">
                <a:solidFill>
                  <a:schemeClr val="tx1"/>
                </a:solidFill>
              </a:rPr>
              <a:t>against their parents.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They want to look and be recognized as </a:t>
            </a:r>
            <a:r>
              <a:rPr lang="en-US" sz="3600" b="1" dirty="0" smtClean="0">
                <a:solidFill>
                  <a:schemeClr val="tx1"/>
                </a:solidFill>
              </a:rPr>
              <a:t>	mature</a:t>
            </a:r>
            <a:r>
              <a:rPr lang="en-US" sz="3600" b="1" dirty="0">
                <a:solidFill>
                  <a:schemeClr val="tx1"/>
                </a:solidFill>
              </a:rPr>
              <a:t>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They join peer groups to discuss ways of </a:t>
            </a:r>
            <a:r>
              <a:rPr lang="en-US" sz="3600" b="1" dirty="0" smtClean="0">
                <a:solidFill>
                  <a:schemeClr val="tx1"/>
                </a:solidFill>
              </a:rPr>
              <a:t>	keeping </a:t>
            </a:r>
            <a:r>
              <a:rPr lang="en-US" sz="3600" b="1" dirty="0">
                <a:solidFill>
                  <a:schemeClr val="tx1"/>
                </a:solidFill>
              </a:rPr>
              <a:t>themselves free from rules of their </a:t>
            </a:r>
            <a:r>
              <a:rPr lang="en-US" sz="3600" b="1" dirty="0" smtClean="0">
                <a:solidFill>
                  <a:schemeClr val="tx1"/>
                </a:solidFill>
              </a:rPr>
              <a:t>	parents</a:t>
            </a:r>
            <a:r>
              <a:rPr lang="en-US" sz="3600" b="1" dirty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46175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911" y="407624"/>
            <a:ext cx="7799942" cy="594912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rgbClr val="FF0000"/>
                </a:solidFill>
              </a:rPr>
              <a:t>Out </a:t>
            </a:r>
            <a:r>
              <a:rPr lang="en-US" sz="5400" b="1" dirty="0" smtClean="0">
                <a:solidFill>
                  <a:srgbClr val="FF0000"/>
                </a:solidFill>
              </a:rPr>
              <a:t>of </a:t>
            </a:r>
            <a:r>
              <a:rPr lang="en-US" sz="5400" b="1" dirty="0">
                <a:solidFill>
                  <a:srgbClr val="FF0000"/>
                </a:solidFill>
              </a:rPr>
              <a:t>step changes</a:t>
            </a:r>
            <a:r>
              <a:rPr lang="en-US" sz="5400" b="1" dirty="0" smtClean="0">
                <a:solidFill>
                  <a:srgbClr val="FF0000"/>
                </a:solidFill>
              </a:rPr>
              <a:t>.</a:t>
            </a:r>
            <a:endParaRPr lang="en-US" sz="5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608" y="1266941"/>
            <a:ext cx="11457542" cy="4979623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These are changes that occur differently to every individual in the same age group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They may occur before or after their expected time.</a:t>
            </a:r>
            <a:endParaRPr lang="en-US" sz="32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3200" b="1" u="sng" dirty="0" smtClean="0">
                <a:solidFill>
                  <a:srgbClr val="FF0000"/>
                </a:solidFill>
              </a:rPr>
              <a:t>These </a:t>
            </a:r>
            <a:r>
              <a:rPr lang="en-US" sz="3200" b="1" u="sng" dirty="0">
                <a:solidFill>
                  <a:srgbClr val="FF0000"/>
                </a:solidFill>
              </a:rPr>
              <a:t>include: -</a:t>
            </a:r>
            <a:endParaRPr lang="en-US" sz="3200" b="1" dirty="0">
              <a:solidFill>
                <a:srgbClr val="FF0000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Growing taller than friends in the same age group.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Growing fatter than girls or boys of the </a:t>
            </a:r>
            <a:r>
              <a:rPr lang="en-US" sz="3200" b="1" dirty="0" smtClean="0">
                <a:solidFill>
                  <a:schemeClr val="tx1"/>
                </a:solidFill>
              </a:rPr>
              <a:t>same age </a:t>
            </a:r>
            <a:r>
              <a:rPr lang="en-US" sz="3200" b="1" dirty="0">
                <a:solidFill>
                  <a:schemeClr val="tx1"/>
                </a:solidFill>
              </a:rPr>
              <a:t>group.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Adolescents develop same fantasies and anxieties due to sexual maturation</a:t>
            </a:r>
            <a:r>
              <a:rPr lang="en-US" sz="3600" b="1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665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960" y="451692"/>
            <a:ext cx="11116021" cy="1707307"/>
          </a:xfrm>
        </p:spPr>
        <p:txBody>
          <a:bodyPr>
            <a:normAutofit fontScale="90000"/>
          </a:bodyPr>
          <a:lstStyle/>
          <a:p>
            <a:r>
              <a:rPr lang="en-US" sz="4800" b="1" u="sng" dirty="0">
                <a:solidFill>
                  <a:srgbClr val="FF0000"/>
                </a:solidFill>
              </a:rPr>
              <a:t>GROWTH, DEVELOPMENT AND REPRODUCTION.</a:t>
            </a: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960" y="1651000"/>
            <a:ext cx="11116021" cy="48599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b="1" dirty="0">
                <a:solidFill>
                  <a:srgbClr val="0070C0"/>
                </a:solidFill>
              </a:rPr>
              <a:t>What is growth?</a:t>
            </a:r>
          </a:p>
          <a:p>
            <a:pPr marL="0" indent="0">
              <a:buNone/>
            </a:pPr>
            <a:r>
              <a:rPr lang="en-US" sz="4800" b="1" dirty="0">
                <a:solidFill>
                  <a:schemeClr val="tx1"/>
                </a:solidFill>
              </a:rPr>
              <a:t>This is </a:t>
            </a:r>
            <a:r>
              <a:rPr lang="en-US" sz="4800" b="1" dirty="0" smtClean="0">
                <a:solidFill>
                  <a:schemeClr val="tx1"/>
                </a:solidFill>
              </a:rPr>
              <a:t>the </a:t>
            </a:r>
            <a:r>
              <a:rPr lang="en-US" sz="4800" b="1" dirty="0">
                <a:solidFill>
                  <a:schemeClr val="tx1"/>
                </a:solidFill>
              </a:rPr>
              <a:t>increase in </a:t>
            </a:r>
            <a:r>
              <a:rPr lang="en-US" sz="4800" b="1" dirty="0" smtClean="0">
                <a:solidFill>
                  <a:schemeClr val="tx1"/>
                </a:solidFill>
              </a:rPr>
              <a:t>size of an organism.</a:t>
            </a:r>
          </a:p>
          <a:p>
            <a:pPr marL="0" indent="0">
              <a:buNone/>
            </a:pPr>
            <a:r>
              <a:rPr lang="en-US" sz="5400" b="1" dirty="0" smtClean="0">
                <a:solidFill>
                  <a:srgbClr val="0070C0"/>
                </a:solidFill>
              </a:rPr>
              <a:t>What </a:t>
            </a:r>
            <a:r>
              <a:rPr lang="en-US" sz="5400" b="1" dirty="0">
                <a:solidFill>
                  <a:srgbClr val="0070C0"/>
                </a:solidFill>
              </a:rPr>
              <a:t>is development?</a:t>
            </a: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</a:pPr>
            <a:r>
              <a:rPr lang="en-GB" sz="40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 is an increase in maturity of an organism. 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12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759" y="297456"/>
            <a:ext cx="10223653" cy="595210"/>
          </a:xfrm>
        </p:spPr>
        <p:txBody>
          <a:bodyPr>
            <a:noAutofit/>
          </a:bodyPr>
          <a:lstStyle/>
          <a:p>
            <a:r>
              <a:rPr lang="en-US" sz="5400" b="1" u="sng" dirty="0">
                <a:solidFill>
                  <a:srgbClr val="FF0000"/>
                </a:solidFill>
              </a:rPr>
              <a:t>Problems of the Adolescents</a:t>
            </a:r>
            <a:r>
              <a:rPr lang="en-US" sz="5400" b="1" u="sng" dirty="0" smtClean="0">
                <a:solidFill>
                  <a:srgbClr val="FF0000"/>
                </a:solidFill>
              </a:rPr>
              <a:t>.</a:t>
            </a:r>
            <a:endParaRPr lang="en-US" sz="5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759" y="1068936"/>
            <a:ext cx="11259239" cy="5640336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Conflicts between adolescents and their elders.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Never satisfied with the demands made by them.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Sexual conflicts due to high demand for 	experimenting with the forbidden by adolescents.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Developing some kind of anti-social </a:t>
            </a:r>
            <a:r>
              <a:rPr lang="en-US" sz="3200" b="1" dirty="0" err="1" smtClean="0">
                <a:solidFill>
                  <a:schemeClr val="tx1"/>
                </a:solidFill>
              </a:rPr>
              <a:t>behaviour</a:t>
            </a:r>
            <a:r>
              <a:rPr lang="en-US" sz="3200" b="1" dirty="0" smtClean="0">
                <a:solidFill>
                  <a:schemeClr val="tx1"/>
                </a:solidFill>
              </a:rPr>
              <a:t> like 	smoking, drug abuse, delinquency.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smtClean="0">
                <a:solidFill>
                  <a:schemeClr val="tx1"/>
                </a:solidFill>
              </a:rPr>
              <a:t> Gain </a:t>
            </a:r>
            <a:r>
              <a:rPr lang="en-US" sz="3200" b="1" dirty="0" smtClean="0">
                <a:solidFill>
                  <a:schemeClr val="tx1"/>
                </a:solidFill>
              </a:rPr>
              <a:t>forms of wishes, desires, anxiety and fantasies due to sexual maturation.</a:t>
            </a:r>
          </a:p>
          <a:p>
            <a:pPr marL="45720" indent="0">
              <a:buNone/>
            </a:pPr>
            <a:r>
              <a:rPr lang="en-US" sz="3200" b="1" u="sng" dirty="0" smtClean="0">
                <a:solidFill>
                  <a:srgbClr val="FF0000"/>
                </a:solidFill>
              </a:rPr>
              <a:t>Delinquency</a:t>
            </a:r>
            <a:r>
              <a:rPr lang="en-US" sz="3200" b="1" dirty="0" smtClean="0">
                <a:solidFill>
                  <a:schemeClr val="tx1"/>
                </a:solidFill>
              </a:rPr>
              <a:t> refers to crimes committed by young people 	(children).</a:t>
            </a:r>
            <a:endParaRPr lang="en-US" sz="3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73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4742" y="153608"/>
            <a:ext cx="11226189" cy="6298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54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Exercise</a:t>
            </a:r>
            <a:r>
              <a:rPr lang="en-GB" sz="4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4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GB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Give </a:t>
            </a:r>
            <a:r>
              <a:rPr lang="en-GB" sz="32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difference between adolescence and puberty. 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GB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n-GB" sz="32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</a:t>
            </a:r>
            <a:r>
              <a:rPr lang="en-GB" sz="32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sentence, explain why there are conflicts between adolescent children and their parents. 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GB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n-GB" sz="32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 way is ovulation different from menstruation? 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GB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Briefly </a:t>
            </a:r>
            <a:r>
              <a:rPr lang="en-GB" sz="32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explain the term antisocial behaviour. 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GB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Give</a:t>
            </a:r>
            <a:r>
              <a:rPr lang="en-GB" sz="3200" b="1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32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two </a:t>
            </a:r>
            <a:r>
              <a:rPr lang="en-GB" sz="32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common antisocial behaviours that adolescents develop</a:t>
            </a:r>
            <a:r>
              <a:rPr lang="en-GB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GB" sz="3200" b="1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GB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What </a:t>
            </a:r>
            <a:r>
              <a:rPr lang="en-GB" sz="32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psychological sex changes</a:t>
            </a:r>
            <a:r>
              <a:rPr lang="en-GB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17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793" y="350966"/>
            <a:ext cx="10554159" cy="694063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solidFill>
                  <a:srgbClr val="FF0000"/>
                </a:solidFill>
              </a:rPr>
              <a:t>Human male </a:t>
            </a:r>
            <a:r>
              <a:rPr lang="en-US" sz="4800" b="1" dirty="0">
                <a:solidFill>
                  <a:srgbClr val="FF0000"/>
                </a:solidFill>
              </a:rPr>
              <a:t>reproductive organ.</a:t>
            </a:r>
            <a:endParaRPr lang="en-US" sz="48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" t="12951" r="1235" b="1757"/>
          <a:stretch/>
        </p:blipFill>
        <p:spPr>
          <a:xfrm>
            <a:off x="517793" y="1414165"/>
            <a:ext cx="11150338" cy="473324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118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978" y="308471"/>
            <a:ext cx="10664328" cy="676495"/>
          </a:xfrm>
        </p:spPr>
        <p:txBody>
          <a:bodyPr>
            <a:noAutofit/>
          </a:bodyPr>
          <a:lstStyle/>
          <a:p>
            <a:r>
              <a:rPr lang="en-US" sz="5400" b="1" u="sng" dirty="0">
                <a:solidFill>
                  <a:srgbClr val="FF0000"/>
                </a:solidFill>
              </a:rPr>
              <a:t>T</a:t>
            </a:r>
            <a:r>
              <a:rPr lang="en-US" sz="5400" b="1" u="sng" dirty="0" smtClean="0">
                <a:solidFill>
                  <a:srgbClr val="FF0000"/>
                </a:solidFill>
              </a:rPr>
              <a:t>he </a:t>
            </a:r>
            <a:r>
              <a:rPr lang="en-US" sz="5400" b="1" u="sng" dirty="0">
                <a:solidFill>
                  <a:srgbClr val="FF0000"/>
                </a:solidFill>
              </a:rPr>
              <a:t>male reproductive </a:t>
            </a:r>
            <a:r>
              <a:rPr lang="en-US" sz="5400" b="1" u="sng" dirty="0" smtClean="0">
                <a:solidFill>
                  <a:srgbClr val="FF0000"/>
                </a:solidFill>
              </a:rPr>
              <a:t>system.</a:t>
            </a:r>
            <a:endParaRPr lang="en-US" sz="5400" dirty="0">
              <a:solidFill>
                <a:srgbClr val="FF0000"/>
              </a:solidFill>
            </a:endParaRPr>
          </a:p>
        </p:txBody>
      </p:sp>
      <p:pic>
        <p:nvPicPr>
          <p:cNvPr id="5" name="Picture 26" descr="C:\Users\bebosss\Pictures\2013-08-25\016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121" y="1183270"/>
            <a:ext cx="6874526" cy="5246807"/>
          </a:xfrm>
          <a:prstGeom prst="round2DiagRect">
            <a:avLst>
              <a:gd name="adj1" fmla="val 16667"/>
              <a:gd name="adj2" fmla="val 0"/>
            </a:avLst>
          </a:prstGeom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482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90" y="231354"/>
            <a:ext cx="11534661" cy="738130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Functions of parts of the male reproductive organ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590" y="888274"/>
            <a:ext cx="11534661" cy="555659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u="sng" dirty="0">
                <a:solidFill>
                  <a:srgbClr val="0070C0"/>
                </a:solidFill>
              </a:rPr>
              <a:t>The Scrotum.</a:t>
            </a:r>
            <a:endParaRPr lang="en-US" sz="3200" b="1" dirty="0">
              <a:solidFill>
                <a:srgbClr val="0070C0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It protects </a:t>
            </a:r>
            <a:r>
              <a:rPr lang="en-US" sz="3200" b="1">
                <a:solidFill>
                  <a:schemeClr val="tx1"/>
                </a:solidFill>
              </a:rPr>
              <a:t>the </a:t>
            </a:r>
            <a:r>
              <a:rPr lang="en-US" sz="3200" b="1" smtClean="0">
                <a:solidFill>
                  <a:schemeClr val="tx1"/>
                </a:solidFill>
              </a:rPr>
              <a:t>testes </a:t>
            </a:r>
            <a:r>
              <a:rPr lang="en-US" sz="3200" b="1" dirty="0">
                <a:solidFill>
                  <a:schemeClr val="tx1"/>
                </a:solidFill>
              </a:rPr>
              <a:t>from </a:t>
            </a:r>
            <a:r>
              <a:rPr lang="en-US" sz="3200" b="1" dirty="0" smtClean="0">
                <a:solidFill>
                  <a:schemeClr val="tx1"/>
                </a:solidFill>
              </a:rPr>
              <a:t>external harm.</a:t>
            </a:r>
            <a:endParaRPr lang="en-US" sz="3200" b="1" dirty="0">
              <a:solidFill>
                <a:schemeClr val="tx1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It regulates the temperature </a:t>
            </a:r>
            <a:r>
              <a:rPr lang="en-US" sz="3200" b="1" dirty="0" smtClean="0">
                <a:solidFill>
                  <a:schemeClr val="tx1"/>
                </a:solidFill>
              </a:rPr>
              <a:t>around </a:t>
            </a:r>
            <a:r>
              <a:rPr lang="en-US" sz="3200" b="1" dirty="0">
                <a:solidFill>
                  <a:schemeClr val="tx1"/>
                </a:solidFill>
              </a:rPr>
              <a:t>the </a:t>
            </a:r>
            <a:r>
              <a:rPr lang="en-US" sz="3200" b="1" dirty="0" smtClean="0">
                <a:solidFill>
                  <a:schemeClr val="tx1"/>
                </a:solidFill>
              </a:rPr>
              <a:t>testes</a:t>
            </a:r>
            <a:r>
              <a:rPr lang="en-US" sz="3200" b="1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3200" b="1" u="sng" dirty="0"/>
              <a:t>Note:-</a:t>
            </a:r>
            <a:endParaRPr lang="en-US" sz="3200" b="1" dirty="0"/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During hot </a:t>
            </a:r>
            <a:r>
              <a:rPr lang="en-US" sz="3200" b="1" dirty="0" smtClean="0">
                <a:solidFill>
                  <a:schemeClr val="tx1"/>
                </a:solidFill>
              </a:rPr>
              <a:t>days, </a:t>
            </a:r>
            <a:r>
              <a:rPr lang="en-US" sz="3200" b="1" dirty="0">
                <a:solidFill>
                  <a:schemeClr val="tx1"/>
                </a:solidFill>
              </a:rPr>
              <a:t>the scrotum becomes loose and swings between the legs to keep the </a:t>
            </a:r>
            <a:r>
              <a:rPr lang="en-US" sz="3200" b="1" dirty="0" smtClean="0">
                <a:solidFill>
                  <a:schemeClr val="tx1"/>
                </a:solidFill>
              </a:rPr>
              <a:t>testes </a:t>
            </a:r>
            <a:r>
              <a:rPr lang="en-US" sz="3200" b="1" dirty="0">
                <a:solidFill>
                  <a:schemeClr val="tx1"/>
                </a:solidFill>
              </a:rPr>
              <a:t>cool.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During the cold days, the scrotum shrinks and the </a:t>
            </a:r>
            <a:r>
              <a:rPr lang="en-US" sz="3200" b="1" dirty="0" smtClean="0">
                <a:solidFill>
                  <a:schemeClr val="tx1"/>
                </a:solidFill>
              </a:rPr>
              <a:t>testes </a:t>
            </a:r>
            <a:r>
              <a:rPr lang="en-US" sz="3200" b="1" dirty="0">
                <a:solidFill>
                  <a:schemeClr val="tx1"/>
                </a:solidFill>
              </a:rPr>
              <a:t>are pushed inside the body where it is warm.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These movements prevent the sperm cells from being killed.</a:t>
            </a:r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49331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522" y="187286"/>
            <a:ext cx="11534661" cy="63457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u="sng" dirty="0" smtClean="0">
                <a:solidFill>
                  <a:srgbClr val="0070C0"/>
                </a:solidFill>
              </a:rPr>
              <a:t>Testes</a:t>
            </a:r>
            <a:r>
              <a:rPr lang="en-US" sz="2800" b="1" u="sng" dirty="0">
                <a:solidFill>
                  <a:srgbClr val="0070C0"/>
                </a:solidFill>
              </a:rPr>
              <a:t>.</a:t>
            </a:r>
            <a:endParaRPr lang="en-US" sz="2800" b="1" dirty="0">
              <a:solidFill>
                <a:srgbClr val="0070C0"/>
              </a:solidFill>
            </a:endParaRPr>
          </a:p>
          <a:p>
            <a:pPr lvl="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tx1"/>
                </a:solidFill>
              </a:rPr>
              <a:t>They produce the male reproductive cells called sperms.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tx1"/>
                </a:solidFill>
              </a:rPr>
              <a:t>They produce a male hormone called testosterone which is responsible for: -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tx1"/>
                </a:solidFill>
              </a:rPr>
              <a:t>  </a:t>
            </a:r>
            <a:r>
              <a:rPr lang="en-US" sz="2800" b="1" dirty="0" smtClean="0">
                <a:solidFill>
                  <a:schemeClr val="tx1"/>
                </a:solidFill>
              </a:rPr>
              <a:t>the development of </a:t>
            </a:r>
            <a:r>
              <a:rPr lang="en-US" sz="2800" b="1" dirty="0">
                <a:solidFill>
                  <a:schemeClr val="tx1"/>
                </a:solidFill>
              </a:rPr>
              <a:t>secondary sex </a:t>
            </a:r>
            <a:r>
              <a:rPr lang="en-US" sz="2800" b="1" dirty="0" smtClean="0">
                <a:solidFill>
                  <a:schemeClr val="tx1"/>
                </a:solidFill>
              </a:rPr>
              <a:t>characteristics in males.</a:t>
            </a:r>
            <a:endParaRPr lang="en-US" sz="28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 </a:t>
            </a:r>
            <a:r>
              <a:rPr lang="en-US" sz="2800" b="1" dirty="0">
                <a:solidFill>
                  <a:schemeClr val="tx1"/>
                </a:solidFill>
              </a:rPr>
              <a:t>increasing the sexual desire</a:t>
            </a:r>
            <a:r>
              <a:rPr lang="en-US" sz="2400" b="1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2800" b="1" u="sng" dirty="0" smtClean="0">
                <a:solidFill>
                  <a:srgbClr val="0070C0"/>
                </a:solidFill>
              </a:rPr>
              <a:t>Epididymis</a:t>
            </a:r>
            <a:endParaRPr lang="en-US" sz="2800" b="1" dirty="0">
              <a:solidFill>
                <a:srgbClr val="0070C0"/>
              </a:solidFill>
            </a:endParaRPr>
          </a:p>
          <a:p>
            <a:pPr marL="45720" indent="0">
              <a:buNone/>
            </a:pPr>
            <a:r>
              <a:rPr lang="en-US" sz="2800" b="1" dirty="0" smtClean="0">
                <a:solidFill>
                  <a:schemeClr val="tx1"/>
                </a:solidFill>
              </a:rPr>
              <a:t>It </a:t>
            </a:r>
            <a:r>
              <a:rPr lang="en-US" sz="2800" b="1" dirty="0">
                <a:solidFill>
                  <a:schemeClr val="tx1"/>
                </a:solidFill>
              </a:rPr>
              <a:t>stores the manufactured sperms.</a:t>
            </a:r>
          </a:p>
          <a:p>
            <a:pPr marL="0" indent="0">
              <a:buNone/>
            </a:pPr>
            <a:r>
              <a:rPr lang="en-US" sz="2800" b="1" u="sng" dirty="0" smtClean="0">
                <a:solidFill>
                  <a:srgbClr val="0070C0"/>
                </a:solidFill>
              </a:rPr>
              <a:t>Urinary </a:t>
            </a:r>
            <a:r>
              <a:rPr lang="en-US" sz="2800" b="1" u="sng" dirty="0">
                <a:solidFill>
                  <a:srgbClr val="0070C0"/>
                </a:solidFill>
              </a:rPr>
              <a:t>bladder.</a:t>
            </a:r>
            <a:endParaRPr lang="en-US" sz="2800" b="1" dirty="0">
              <a:solidFill>
                <a:srgbClr val="0070C0"/>
              </a:solidFill>
            </a:endParaRPr>
          </a:p>
          <a:p>
            <a:pPr marL="45720" indent="0">
              <a:buNone/>
            </a:pPr>
            <a:r>
              <a:rPr lang="en-US" sz="2800" b="1" dirty="0" smtClean="0">
                <a:solidFill>
                  <a:schemeClr val="tx1"/>
                </a:solidFill>
              </a:rPr>
              <a:t>It </a:t>
            </a:r>
            <a:r>
              <a:rPr lang="en-US" sz="2800" b="1" dirty="0">
                <a:solidFill>
                  <a:schemeClr val="tx1"/>
                </a:solidFill>
              </a:rPr>
              <a:t>stores urine in the body.</a:t>
            </a:r>
          </a:p>
          <a:p>
            <a:pPr marL="0" indent="0">
              <a:buNone/>
            </a:pPr>
            <a:r>
              <a:rPr lang="en-US" sz="2800" b="1" u="sng" dirty="0" smtClean="0">
                <a:solidFill>
                  <a:srgbClr val="0070C0"/>
                </a:solidFill>
              </a:rPr>
              <a:t>Sperm ducts</a:t>
            </a:r>
            <a:endParaRPr lang="en-US" sz="2800" b="1" dirty="0">
              <a:solidFill>
                <a:srgbClr val="0070C0"/>
              </a:solidFill>
            </a:endParaRPr>
          </a:p>
          <a:p>
            <a:pPr marL="45720" indent="0">
              <a:buNone/>
            </a:pPr>
            <a:r>
              <a:rPr lang="en-US" sz="2800" b="1" dirty="0" smtClean="0">
                <a:solidFill>
                  <a:schemeClr val="tx1"/>
                </a:solidFill>
              </a:rPr>
              <a:t>These </a:t>
            </a:r>
            <a:r>
              <a:rPr lang="en-US" sz="2800" b="1" dirty="0">
                <a:solidFill>
                  <a:schemeClr val="tx1"/>
                </a:solidFill>
              </a:rPr>
              <a:t>carry away the sperms from each testis</a:t>
            </a:r>
            <a:r>
              <a:rPr lang="en-US" sz="1600" b="1" dirty="0">
                <a:solidFill>
                  <a:schemeClr val="tx1"/>
                </a:solidFill>
              </a:rPr>
              <a:t>.</a:t>
            </a:r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86523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555" y="280931"/>
            <a:ext cx="11446527" cy="62520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u="sng" dirty="0" smtClean="0">
                <a:solidFill>
                  <a:srgbClr val="FF0000"/>
                </a:solidFill>
              </a:rPr>
              <a:t>Prostate </a:t>
            </a:r>
            <a:r>
              <a:rPr lang="en-US" sz="3200" b="1" u="sng" dirty="0">
                <a:solidFill>
                  <a:srgbClr val="FF0000"/>
                </a:solidFill>
              </a:rPr>
              <a:t>gland and seminal vesicles.</a:t>
            </a:r>
            <a:endParaRPr lang="en-US" sz="3200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They </a:t>
            </a:r>
            <a:r>
              <a:rPr lang="en-US" sz="3200" b="1" dirty="0">
                <a:solidFill>
                  <a:schemeClr val="tx1"/>
                </a:solidFill>
              </a:rPr>
              <a:t>produce seminal fluids which form semen.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Semen </a:t>
            </a:r>
            <a:r>
              <a:rPr lang="en-US" sz="2800" b="1" dirty="0">
                <a:solidFill>
                  <a:schemeClr val="tx1"/>
                </a:solidFill>
              </a:rPr>
              <a:t>lubricates the urethra. This enables the sperms to swim.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Semen </a:t>
            </a:r>
            <a:r>
              <a:rPr lang="en-US" sz="3200" b="1" dirty="0">
                <a:solidFill>
                  <a:schemeClr val="tx1"/>
                </a:solidFill>
              </a:rPr>
              <a:t>also nourishes (feeds) the sperm cells.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The </a:t>
            </a:r>
            <a:r>
              <a:rPr lang="en-US" sz="3200" b="1" dirty="0">
                <a:solidFill>
                  <a:schemeClr val="tx1"/>
                </a:solidFill>
              </a:rPr>
              <a:t>seminal vesicles store the excess sperms.</a:t>
            </a:r>
          </a:p>
          <a:p>
            <a:pPr marL="0" indent="0">
              <a:buNone/>
            </a:pPr>
            <a:r>
              <a:rPr lang="en-US" sz="3200" b="1" u="sng" dirty="0" smtClean="0">
                <a:solidFill>
                  <a:srgbClr val="FF0000"/>
                </a:solidFill>
              </a:rPr>
              <a:t>Urethra</a:t>
            </a:r>
            <a:endParaRPr lang="en-US" sz="3200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This </a:t>
            </a:r>
            <a:r>
              <a:rPr lang="en-US" sz="3200" b="1" dirty="0">
                <a:solidFill>
                  <a:schemeClr val="tx1"/>
                </a:solidFill>
              </a:rPr>
              <a:t>is the </a:t>
            </a:r>
            <a:r>
              <a:rPr lang="en-US" sz="3200" b="1" dirty="0" smtClean="0">
                <a:solidFill>
                  <a:schemeClr val="tx1"/>
                </a:solidFill>
              </a:rPr>
              <a:t>passage </a:t>
            </a:r>
            <a:r>
              <a:rPr lang="en-US" sz="3200" b="1" dirty="0">
                <a:solidFill>
                  <a:schemeClr val="tx1"/>
                </a:solidFill>
              </a:rPr>
              <a:t>for urine from the urinary bladder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32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It </a:t>
            </a:r>
            <a:r>
              <a:rPr lang="en-US" sz="3200" b="1" dirty="0">
                <a:solidFill>
                  <a:schemeClr val="tx1"/>
                </a:solidFill>
              </a:rPr>
              <a:t>is also a passage for semen and sperms from the seminal vesicles to the vagina during sexual intercourse </a:t>
            </a:r>
            <a:r>
              <a:rPr lang="en-US" sz="3200" b="1" dirty="0" smtClean="0">
                <a:solidFill>
                  <a:schemeClr val="tx1"/>
                </a:solidFill>
              </a:rPr>
              <a:t>(Copulation)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144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40" y="330506"/>
            <a:ext cx="11391442" cy="62135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u="sng" dirty="0" smtClean="0">
                <a:solidFill>
                  <a:srgbClr val="0070C0"/>
                </a:solidFill>
              </a:rPr>
              <a:t>Penis</a:t>
            </a:r>
            <a:endParaRPr lang="en-US" sz="3200" b="1" dirty="0">
              <a:solidFill>
                <a:srgbClr val="0070C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It </a:t>
            </a:r>
            <a:r>
              <a:rPr lang="en-US" sz="3200" b="1" dirty="0">
                <a:solidFill>
                  <a:schemeClr val="tx1"/>
                </a:solidFill>
              </a:rPr>
              <a:t>is a muscle with a lot of blood vessels.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The </a:t>
            </a:r>
            <a:r>
              <a:rPr lang="en-US" sz="3200" b="1" dirty="0">
                <a:solidFill>
                  <a:schemeClr val="tx1"/>
                </a:solidFill>
              </a:rPr>
              <a:t>penis passes sperms into the vagina during sexual intercourse.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It is also used to pass </a:t>
            </a:r>
            <a:r>
              <a:rPr lang="en-US" sz="3200" b="1" dirty="0">
                <a:solidFill>
                  <a:schemeClr val="tx1"/>
                </a:solidFill>
              </a:rPr>
              <a:t>out urine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3200" b="1" u="sng" dirty="0" smtClean="0">
                <a:solidFill>
                  <a:srgbClr val="0070C0"/>
                </a:solidFill>
              </a:rPr>
              <a:t>Fore </a:t>
            </a:r>
            <a:r>
              <a:rPr lang="en-US" sz="3200" b="1" u="sng" dirty="0">
                <a:solidFill>
                  <a:srgbClr val="0070C0"/>
                </a:solidFill>
              </a:rPr>
              <a:t>skin.</a:t>
            </a:r>
            <a:endParaRPr lang="en-US" sz="3200" b="1" dirty="0">
              <a:solidFill>
                <a:srgbClr val="0070C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Covers </a:t>
            </a:r>
            <a:r>
              <a:rPr lang="en-US" sz="3200" b="1" dirty="0">
                <a:solidFill>
                  <a:schemeClr val="tx1"/>
                </a:solidFill>
              </a:rPr>
              <a:t>the head of the penis (glans</a:t>
            </a:r>
            <a:r>
              <a:rPr lang="en-US" sz="3200" b="1" dirty="0" smtClean="0">
                <a:solidFill>
                  <a:schemeClr val="tx1"/>
                </a:solidFill>
              </a:rPr>
              <a:t>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The most sensitive part of the penis is called the glans found at the tip of the penis.</a:t>
            </a:r>
            <a:endParaRPr lang="en-US" sz="32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The </a:t>
            </a:r>
            <a:r>
              <a:rPr lang="en-US" sz="3200" b="1" dirty="0">
                <a:solidFill>
                  <a:schemeClr val="tx1"/>
                </a:solidFill>
              </a:rPr>
              <a:t>foreskin can be cut off (circumcised</a:t>
            </a:r>
            <a:r>
              <a:rPr lang="en-US" sz="3200" b="1" dirty="0" smtClean="0">
                <a:solidFill>
                  <a:schemeClr val="tx1"/>
                </a:solidFill>
              </a:rPr>
              <a:t>) for </a:t>
            </a:r>
            <a:r>
              <a:rPr lang="en-US" sz="3200" b="1" dirty="0">
                <a:solidFill>
                  <a:schemeClr val="tx1"/>
                </a:solidFill>
              </a:rPr>
              <a:t>hygienic reasons</a:t>
            </a:r>
            <a:r>
              <a:rPr lang="en-US" sz="1400" b="1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312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576" y="286438"/>
            <a:ext cx="10515600" cy="565135"/>
          </a:xfrm>
        </p:spPr>
        <p:txBody>
          <a:bodyPr>
            <a:noAutofit/>
          </a:bodyPr>
          <a:lstStyle/>
          <a:p>
            <a:r>
              <a:rPr lang="en-US" sz="4800" b="1" u="sng" dirty="0">
                <a:solidFill>
                  <a:srgbClr val="FF0000"/>
                </a:solidFill>
              </a:rPr>
              <a:t>The female reproductive </a:t>
            </a:r>
            <a:r>
              <a:rPr lang="en-US" sz="4800" b="1" u="sng" dirty="0" smtClean="0">
                <a:solidFill>
                  <a:srgbClr val="FF0000"/>
                </a:solidFill>
              </a:rPr>
              <a:t>system.</a:t>
            </a:r>
            <a:endParaRPr lang="en-US" sz="4800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419" y="1118691"/>
            <a:ext cx="7649127" cy="529510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505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2"/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175" b="80074"/>
          <a:stretch>
            <a:fillRect/>
          </a:stretch>
        </p:blipFill>
        <p:spPr bwMode="auto">
          <a:xfrm>
            <a:off x="3995259" y="1147667"/>
            <a:ext cx="4865155" cy="4610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9" name="Group 2058"/>
          <p:cNvGrpSpPr/>
          <p:nvPr/>
        </p:nvGrpSpPr>
        <p:grpSpPr>
          <a:xfrm>
            <a:off x="3158247" y="1119898"/>
            <a:ext cx="6099244" cy="4260715"/>
            <a:chOff x="2178996" y="350196"/>
            <a:chExt cx="8132325" cy="5680953"/>
          </a:xfrm>
        </p:grpSpPr>
        <p:grpSp>
          <p:nvGrpSpPr>
            <p:cNvPr id="2055" name="Group 2054"/>
            <p:cNvGrpSpPr/>
            <p:nvPr/>
          </p:nvGrpSpPr>
          <p:grpSpPr>
            <a:xfrm>
              <a:off x="2178996" y="350196"/>
              <a:ext cx="8132325" cy="5680953"/>
              <a:chOff x="2178996" y="350196"/>
              <a:chExt cx="8132325" cy="5680953"/>
            </a:xfrm>
          </p:grpSpPr>
          <p:cxnSp>
            <p:nvCxnSpPr>
              <p:cNvPr id="5" name="Straight Connector 4"/>
              <p:cNvCxnSpPr/>
              <p:nvPr/>
            </p:nvCxnSpPr>
            <p:spPr>
              <a:xfrm flipH="1">
                <a:off x="2178996" y="2276272"/>
                <a:ext cx="1906621" cy="330741"/>
              </a:xfrm>
              <a:prstGeom prst="line">
                <a:avLst/>
              </a:prstGeom>
              <a:ln w="38100"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/>
              <p:cNvCxnSpPr/>
              <p:nvPr/>
            </p:nvCxnSpPr>
            <p:spPr>
              <a:xfrm flipH="1">
                <a:off x="3891064" y="3910519"/>
                <a:ext cx="2645923" cy="3307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H="1" flipV="1">
                <a:off x="2354094" y="856034"/>
                <a:ext cx="1731523" cy="13618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flipV="1">
                <a:off x="4494179" y="4914470"/>
                <a:ext cx="2027080" cy="370652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 flipH="1">
                <a:off x="6536987" y="5544766"/>
                <a:ext cx="1322962" cy="486383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flipH="1" flipV="1">
                <a:off x="6536987" y="1984443"/>
                <a:ext cx="1789890" cy="1926076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flipV="1">
                <a:off x="6521259" y="350196"/>
                <a:ext cx="1338690" cy="505838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49" name="Straight Connector 2048"/>
              <p:cNvCxnSpPr/>
              <p:nvPr/>
            </p:nvCxnSpPr>
            <p:spPr>
              <a:xfrm flipH="1">
                <a:off x="7190604" y="2276272"/>
                <a:ext cx="3120717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057" name="Straight Connector 2056"/>
            <p:cNvCxnSpPr/>
            <p:nvPr/>
          </p:nvCxnSpPr>
          <p:spPr>
            <a:xfrm flipV="1">
              <a:off x="9280187" y="1147864"/>
              <a:ext cx="720430" cy="83657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069" name="Group 2068"/>
          <p:cNvGrpSpPr/>
          <p:nvPr/>
        </p:nvGrpSpPr>
        <p:grpSpPr>
          <a:xfrm>
            <a:off x="1757464" y="857252"/>
            <a:ext cx="8681936" cy="4363459"/>
            <a:chOff x="311285" y="0"/>
            <a:chExt cx="11575915" cy="5817946"/>
          </a:xfrm>
        </p:grpSpPr>
        <p:sp>
          <p:nvSpPr>
            <p:cNvPr id="2060" name="TextBox 2059"/>
            <p:cNvSpPr txBox="1"/>
            <p:nvPr/>
          </p:nvSpPr>
          <p:spPr>
            <a:xfrm>
              <a:off x="311285" y="387221"/>
              <a:ext cx="2730616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latin typeface="Century Gothic" panose="020B0502020202020204" pitchFamily="34" charset="0"/>
                </a:rPr>
                <a:t>Oviduct / fallopian tube</a:t>
              </a:r>
            </a:p>
          </p:txBody>
        </p:sp>
        <p:sp>
          <p:nvSpPr>
            <p:cNvPr id="2061" name="TextBox 2060"/>
            <p:cNvSpPr txBox="1"/>
            <p:nvPr/>
          </p:nvSpPr>
          <p:spPr>
            <a:xfrm>
              <a:off x="797668" y="2431915"/>
              <a:ext cx="155642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700" b="1" dirty="0">
                  <a:latin typeface="Century Gothic" panose="020B0502020202020204" pitchFamily="34" charset="0"/>
                </a:rPr>
                <a:t>ovary</a:t>
              </a:r>
            </a:p>
          </p:txBody>
        </p:sp>
        <p:sp>
          <p:nvSpPr>
            <p:cNvPr id="2062" name="TextBox 2061"/>
            <p:cNvSpPr txBox="1"/>
            <p:nvPr/>
          </p:nvSpPr>
          <p:spPr>
            <a:xfrm>
              <a:off x="2101174" y="3891064"/>
              <a:ext cx="197462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700" b="1" dirty="0">
                  <a:latin typeface="Century Gothic" panose="020B0502020202020204" pitchFamily="34" charset="0"/>
                </a:rPr>
                <a:t>cervix</a:t>
              </a:r>
            </a:p>
          </p:txBody>
        </p:sp>
        <p:sp>
          <p:nvSpPr>
            <p:cNvPr id="2063" name="TextBox 2062"/>
            <p:cNvSpPr txBox="1"/>
            <p:nvPr/>
          </p:nvSpPr>
          <p:spPr>
            <a:xfrm>
              <a:off x="2645534" y="4914470"/>
              <a:ext cx="200389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b="1" dirty="0">
                  <a:latin typeface="Century Gothic" panose="020B0502020202020204" pitchFamily="34" charset="0"/>
                </a:rPr>
                <a:t>vagina</a:t>
              </a:r>
            </a:p>
          </p:txBody>
        </p:sp>
        <p:sp>
          <p:nvSpPr>
            <p:cNvPr id="2064" name="TextBox 2063"/>
            <p:cNvSpPr txBox="1"/>
            <p:nvPr/>
          </p:nvSpPr>
          <p:spPr>
            <a:xfrm>
              <a:off x="7859949" y="5017727"/>
              <a:ext cx="2140668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300" b="1" dirty="0">
                  <a:latin typeface="Century Gothic" panose="020B0502020202020204" pitchFamily="34" charset="0"/>
                </a:rPr>
                <a:t>vulva</a:t>
              </a:r>
            </a:p>
          </p:txBody>
        </p:sp>
        <p:sp>
          <p:nvSpPr>
            <p:cNvPr id="2065" name="TextBox 2064"/>
            <p:cNvSpPr txBox="1"/>
            <p:nvPr/>
          </p:nvSpPr>
          <p:spPr>
            <a:xfrm>
              <a:off x="8326876" y="3947544"/>
              <a:ext cx="3190673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Century Gothic" panose="020B0502020202020204" pitchFamily="34" charset="0"/>
                </a:rPr>
                <a:t>Uterus / womb</a:t>
              </a:r>
            </a:p>
          </p:txBody>
        </p:sp>
        <p:sp>
          <p:nvSpPr>
            <p:cNvPr id="2066" name="TextBox 2065"/>
            <p:cNvSpPr txBox="1"/>
            <p:nvPr/>
          </p:nvSpPr>
          <p:spPr>
            <a:xfrm>
              <a:off x="10311321" y="1848255"/>
              <a:ext cx="157587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Century Gothic" panose="020B0502020202020204" pitchFamily="34" charset="0"/>
                </a:rPr>
                <a:t>Uterus wall</a:t>
              </a:r>
            </a:p>
          </p:txBody>
        </p:sp>
        <p:sp>
          <p:nvSpPr>
            <p:cNvPr id="2067" name="TextBox 2066"/>
            <p:cNvSpPr txBox="1"/>
            <p:nvPr/>
          </p:nvSpPr>
          <p:spPr>
            <a:xfrm>
              <a:off x="10000617" y="699197"/>
              <a:ext cx="1886583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latin typeface="Century Gothic" panose="020B0502020202020204" pitchFamily="34" charset="0"/>
                </a:rPr>
                <a:t>Oviduct funnel</a:t>
              </a:r>
            </a:p>
          </p:txBody>
        </p:sp>
        <p:sp>
          <p:nvSpPr>
            <p:cNvPr id="2068" name="TextBox 2067"/>
            <p:cNvSpPr txBox="1"/>
            <p:nvPr/>
          </p:nvSpPr>
          <p:spPr>
            <a:xfrm>
              <a:off x="7859949" y="0"/>
              <a:ext cx="303795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b="1" dirty="0">
                  <a:latin typeface="Century Gothic" panose="020B0502020202020204" pitchFamily="34" charset="0"/>
                </a:rPr>
                <a:t>placenta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072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800" y="176270"/>
            <a:ext cx="8547559" cy="898793"/>
          </a:xfrm>
        </p:spPr>
        <p:txBody>
          <a:bodyPr>
            <a:normAutofit/>
          </a:bodyPr>
          <a:lstStyle/>
          <a:p>
            <a:r>
              <a:rPr lang="en-US" sz="5400" b="1" u="sng" dirty="0">
                <a:solidFill>
                  <a:srgbClr val="FF0000"/>
                </a:solidFill>
              </a:rPr>
              <a:t>What is reproduction</a:t>
            </a:r>
            <a:r>
              <a:rPr lang="en-US" sz="5400" b="1" u="sng" dirty="0" smtClean="0">
                <a:solidFill>
                  <a:srgbClr val="FF0000"/>
                </a:solidFill>
              </a:rPr>
              <a:t>?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472" y="1196248"/>
            <a:ext cx="11622795" cy="5160485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  <a:buFont typeface="Wingdings" panose="05000000000000000000" pitchFamily="2" charset="2"/>
              <a:buChar char="ü"/>
            </a:pPr>
            <a:r>
              <a:rPr lang="en-GB" sz="40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Reproduction </a:t>
            </a:r>
            <a:r>
              <a:rPr lang="en-GB" sz="40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 the way by which organisms give rise to young ones of their own kind.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Reproduction </a:t>
            </a:r>
            <a:r>
              <a:rPr lang="en-US" sz="4000" b="1" dirty="0">
                <a:solidFill>
                  <a:schemeClr val="tx1"/>
                </a:solidFill>
              </a:rPr>
              <a:t>involves [in human beings] both the female and male reproductive cells.</a:t>
            </a:r>
          </a:p>
          <a:p>
            <a:pPr marL="0" indent="0">
              <a:buNone/>
            </a:pPr>
            <a:r>
              <a:rPr lang="en-US" sz="4400" b="1" dirty="0">
                <a:solidFill>
                  <a:srgbClr val="0070C0"/>
                </a:solidFill>
              </a:rPr>
              <a:t>Types of reproduction.</a:t>
            </a:r>
          </a:p>
          <a:p>
            <a:pPr marL="914400" lvl="2" indent="0">
              <a:buNone/>
            </a:pPr>
            <a:r>
              <a:rPr lang="en-US" sz="4400" b="1" dirty="0"/>
              <a:t>1. </a:t>
            </a:r>
            <a:r>
              <a:rPr lang="en-US" sz="4400" b="1" dirty="0">
                <a:solidFill>
                  <a:schemeClr val="tx1"/>
                </a:solidFill>
              </a:rPr>
              <a:t>Asexual reproduction.</a:t>
            </a:r>
          </a:p>
          <a:p>
            <a:pPr marL="914400" lvl="2" indent="0">
              <a:buNone/>
            </a:pPr>
            <a:r>
              <a:rPr lang="en-US" sz="4400" b="1" dirty="0">
                <a:solidFill>
                  <a:schemeClr val="tx1"/>
                </a:solidFill>
              </a:rPr>
              <a:t>2. Sexual reproduction</a:t>
            </a:r>
            <a:r>
              <a:rPr lang="en-US" b="1" dirty="0">
                <a:solidFill>
                  <a:schemeClr val="tx1"/>
                </a:solidFill>
              </a:rPr>
              <a:t>.</a:t>
            </a:r>
          </a:p>
          <a:p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10493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1" r="2920" b="2846"/>
          <a:stretch/>
        </p:blipFill>
        <p:spPr>
          <a:xfrm>
            <a:off x="2984505" y="407624"/>
            <a:ext cx="6335765" cy="599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54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724" y="341523"/>
            <a:ext cx="11718275" cy="781883"/>
          </a:xfrm>
        </p:spPr>
        <p:txBody>
          <a:bodyPr>
            <a:normAutofit fontScale="90000"/>
          </a:bodyPr>
          <a:lstStyle/>
          <a:p>
            <a:r>
              <a:rPr lang="en-US" sz="6000" b="1" u="sng" dirty="0">
                <a:solidFill>
                  <a:srgbClr val="FF0000"/>
                </a:solidFill>
              </a:rPr>
              <a:t>Functions of the parts</a:t>
            </a:r>
            <a:r>
              <a:rPr lang="en-US" sz="6000" b="1" u="sng" dirty="0" smtClean="0">
                <a:solidFill>
                  <a:srgbClr val="FF0000"/>
                </a:solidFill>
              </a:rPr>
              <a:t>.</a:t>
            </a:r>
            <a:endParaRPr lang="en-US" sz="6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894" y="1123406"/>
            <a:ext cx="11204154" cy="52223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b="1" u="sng" dirty="0" smtClean="0">
                <a:solidFill>
                  <a:srgbClr val="00B050"/>
                </a:solidFill>
              </a:rPr>
              <a:t>Ovary:</a:t>
            </a:r>
            <a:endParaRPr lang="en-US" sz="4000" b="1" dirty="0">
              <a:solidFill>
                <a:srgbClr val="00B05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/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They </a:t>
            </a:r>
            <a:r>
              <a:rPr lang="en-US" sz="3600" b="1" dirty="0">
                <a:solidFill>
                  <a:schemeClr val="tx1"/>
                </a:solidFill>
              </a:rPr>
              <a:t>produce the ova (eggs) every month.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They </a:t>
            </a:r>
            <a:r>
              <a:rPr lang="en-US" sz="3600" b="1" dirty="0">
                <a:solidFill>
                  <a:schemeClr val="tx1"/>
                </a:solidFill>
              </a:rPr>
              <a:t>produce the female hormones called </a:t>
            </a:r>
            <a:r>
              <a:rPr lang="en-US" sz="3600" b="1" dirty="0" err="1" smtClean="0">
                <a:solidFill>
                  <a:schemeClr val="tx1"/>
                </a:solidFill>
              </a:rPr>
              <a:t>Oestrogen</a:t>
            </a:r>
            <a:r>
              <a:rPr lang="en-US" sz="3600" b="1" dirty="0" smtClean="0">
                <a:solidFill>
                  <a:schemeClr val="tx1"/>
                </a:solidFill>
              </a:rPr>
              <a:t> </a:t>
            </a:r>
            <a:r>
              <a:rPr lang="en-US" sz="3600" b="1" dirty="0">
                <a:solidFill>
                  <a:schemeClr val="tx1"/>
                </a:solidFill>
              </a:rPr>
              <a:t>and progesterone. These hormones bring about the secondary sexual changes.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u="sng" dirty="0">
                <a:solidFill>
                  <a:schemeClr val="tx1"/>
                </a:solidFill>
              </a:rPr>
              <a:t>Ovulation</a:t>
            </a:r>
            <a:r>
              <a:rPr lang="en-US" sz="3600" b="1" dirty="0">
                <a:solidFill>
                  <a:schemeClr val="tx1"/>
                </a:solidFill>
              </a:rPr>
              <a:t> is the process by which the ovaries release the ova [egg].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u="sng" dirty="0">
                <a:solidFill>
                  <a:schemeClr val="tx1"/>
                </a:solidFill>
              </a:rPr>
              <a:t>A hormone</a:t>
            </a:r>
            <a:r>
              <a:rPr lang="en-US" sz="3600" b="1" dirty="0">
                <a:solidFill>
                  <a:schemeClr val="tx1"/>
                </a:solidFill>
              </a:rPr>
              <a:t> is a substance produced in the body to control an action of body cells.</a:t>
            </a:r>
          </a:p>
        </p:txBody>
      </p:sp>
    </p:spTree>
    <p:extLst>
      <p:ext uri="{BB962C8B-B14F-4D97-AF65-F5344CB8AC3E}">
        <p14:creationId xmlns:p14="http://schemas.microsoft.com/office/powerpoint/2010/main" val="421412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624" y="495759"/>
            <a:ext cx="11369407" cy="57067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000" b="1" u="sng" dirty="0" smtClean="0">
                <a:solidFill>
                  <a:srgbClr val="00B050"/>
                </a:solidFill>
              </a:rPr>
              <a:t>Oviduct </a:t>
            </a:r>
            <a:r>
              <a:rPr lang="en-US" sz="4000" b="1" u="sng" dirty="0">
                <a:solidFill>
                  <a:srgbClr val="00B050"/>
                </a:solidFill>
              </a:rPr>
              <a:t>(Fallopian tubes)</a:t>
            </a:r>
            <a:endParaRPr lang="en-US" sz="4000" b="1" dirty="0">
              <a:solidFill>
                <a:srgbClr val="00B050"/>
              </a:solidFill>
            </a:endParaRPr>
          </a:p>
          <a:p>
            <a:pPr marL="45720" indent="0">
              <a:buNone/>
            </a:pPr>
            <a:r>
              <a:rPr lang="en-US" sz="4000" b="1" dirty="0" smtClean="0">
                <a:solidFill>
                  <a:schemeClr val="tx1"/>
                </a:solidFill>
              </a:rPr>
              <a:t>This </a:t>
            </a:r>
            <a:r>
              <a:rPr lang="en-US" sz="4000" b="1" dirty="0">
                <a:solidFill>
                  <a:schemeClr val="tx1"/>
                </a:solidFill>
              </a:rPr>
              <a:t>is where fertilization takes place.</a:t>
            </a:r>
          </a:p>
          <a:p>
            <a:pPr marL="0" indent="0">
              <a:buNone/>
            </a:pPr>
            <a:endParaRPr lang="en-US" sz="4000" b="1" u="sng" dirty="0" smtClean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sz="4000" b="1" u="sng" dirty="0" smtClean="0">
                <a:solidFill>
                  <a:srgbClr val="00B050"/>
                </a:solidFill>
              </a:rPr>
              <a:t>Uterus </a:t>
            </a:r>
            <a:r>
              <a:rPr lang="en-US" sz="4000" b="1" u="sng" dirty="0">
                <a:solidFill>
                  <a:srgbClr val="00B050"/>
                </a:solidFill>
              </a:rPr>
              <a:t>(womb)</a:t>
            </a:r>
            <a:endParaRPr lang="en-US" sz="4000" b="1" dirty="0">
              <a:solidFill>
                <a:srgbClr val="00B05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/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This </a:t>
            </a:r>
            <a:r>
              <a:rPr lang="en-US" sz="4000" b="1" dirty="0">
                <a:solidFill>
                  <a:schemeClr val="tx1"/>
                </a:solidFill>
              </a:rPr>
              <a:t>is where implantation takes place.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This </a:t>
            </a:r>
            <a:r>
              <a:rPr lang="en-US" sz="4000" b="1" dirty="0">
                <a:solidFill>
                  <a:schemeClr val="tx1"/>
                </a:solidFill>
              </a:rPr>
              <a:t>is where the baby develops from until </a:t>
            </a:r>
            <a:r>
              <a:rPr lang="en-US" sz="4000" b="1" dirty="0" smtClean="0">
                <a:solidFill>
                  <a:schemeClr val="tx1"/>
                </a:solidFill>
              </a:rPr>
              <a:t>	birth</a:t>
            </a:r>
            <a:r>
              <a:rPr lang="en-US" sz="4000" b="1" dirty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Implantation </a:t>
            </a:r>
            <a:r>
              <a:rPr lang="en-US" sz="4000" b="1" dirty="0">
                <a:solidFill>
                  <a:schemeClr val="tx1"/>
                </a:solidFill>
              </a:rPr>
              <a:t>means the development of </a:t>
            </a:r>
            <a:r>
              <a:rPr lang="en-US" sz="4000" b="1" dirty="0" smtClean="0">
                <a:solidFill>
                  <a:schemeClr val="tx1"/>
                </a:solidFill>
              </a:rPr>
              <a:t>	the </a:t>
            </a:r>
            <a:r>
              <a:rPr lang="en-US" sz="4000" b="1" dirty="0">
                <a:solidFill>
                  <a:schemeClr val="tx1"/>
                </a:solidFill>
              </a:rPr>
              <a:t>foetus in the uterus</a:t>
            </a:r>
            <a:r>
              <a:rPr lang="en-US" sz="4000" b="1" dirty="0" smtClean="0">
                <a:solidFill>
                  <a:schemeClr val="tx1"/>
                </a:solidFill>
              </a:rPr>
              <a:t>.</a:t>
            </a:r>
            <a:endParaRPr lang="en-US" sz="4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52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589" y="407624"/>
            <a:ext cx="11424493" cy="60152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u="sng" dirty="0">
                <a:solidFill>
                  <a:srgbClr val="00B050"/>
                </a:solidFill>
              </a:rPr>
              <a:t>Cervix.</a:t>
            </a:r>
            <a:endParaRPr lang="en-US" sz="3600" b="1" dirty="0">
              <a:solidFill>
                <a:srgbClr val="00B05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It closes the uterus during pregnancy.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It separates the uterus from the vagina.</a:t>
            </a:r>
          </a:p>
          <a:p>
            <a:pPr marL="0" indent="0">
              <a:buNone/>
            </a:pPr>
            <a:r>
              <a:rPr lang="en-US" sz="3600" b="1" u="sng" dirty="0" smtClean="0">
                <a:solidFill>
                  <a:srgbClr val="00B050"/>
                </a:solidFill>
              </a:rPr>
              <a:t>Vagina </a:t>
            </a:r>
            <a:r>
              <a:rPr lang="en-US" sz="3600" b="1" u="sng" dirty="0">
                <a:solidFill>
                  <a:srgbClr val="00B050"/>
                </a:solidFill>
              </a:rPr>
              <a:t>(birth canal)</a:t>
            </a:r>
            <a:endParaRPr lang="en-US" sz="3600" b="1" dirty="0">
              <a:solidFill>
                <a:srgbClr val="00B05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/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This </a:t>
            </a:r>
            <a:r>
              <a:rPr lang="en-US" sz="3600" b="1" dirty="0">
                <a:solidFill>
                  <a:schemeClr val="tx1"/>
                </a:solidFill>
              </a:rPr>
              <a:t>is where sperms are deposited on the way </a:t>
            </a:r>
            <a:r>
              <a:rPr lang="en-US" sz="3600" b="1" dirty="0" smtClean="0">
                <a:solidFill>
                  <a:schemeClr val="tx1"/>
                </a:solidFill>
              </a:rPr>
              <a:t>	to </a:t>
            </a:r>
            <a:r>
              <a:rPr lang="en-US" sz="3600" b="1" dirty="0">
                <a:solidFill>
                  <a:schemeClr val="tx1"/>
                </a:solidFill>
              </a:rPr>
              <a:t>the uterus.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It </a:t>
            </a:r>
            <a:r>
              <a:rPr lang="en-US" sz="3600" b="1" dirty="0">
                <a:solidFill>
                  <a:schemeClr val="tx1"/>
                </a:solidFill>
              </a:rPr>
              <a:t>allows the baby to pass through at the time of </a:t>
            </a:r>
            <a:r>
              <a:rPr lang="en-US" sz="3600" b="1" dirty="0" smtClean="0">
                <a:solidFill>
                  <a:schemeClr val="tx1"/>
                </a:solidFill>
              </a:rPr>
              <a:t>	birth.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</a:rPr>
              <a:t>It produces the vaginal fluids which lubricates 	the passage.</a:t>
            </a:r>
            <a:endParaRPr lang="en-US" sz="3600" b="1" dirty="0">
              <a:solidFill>
                <a:schemeClr val="tx1"/>
              </a:solidFill>
            </a:endParaRPr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10200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1762" y="292909"/>
            <a:ext cx="11194147" cy="94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225"/>
              </a:spcAft>
            </a:pPr>
            <a:r>
              <a:rPr lang="en-GB" sz="48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Structure of the ovum and sperm cell  </a:t>
            </a:r>
            <a:endParaRPr lang="en-US" sz="40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2716" y="5373257"/>
            <a:ext cx="11589881" cy="12779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4219575" algn="l"/>
              </a:tabLst>
            </a:pPr>
            <a:r>
              <a:rPr lang="en-US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tail enables the sperm cell to swim to the oviduct</a:t>
            </a:r>
            <a:r>
              <a:rPr lang="en-US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050" b="1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85" y="1457593"/>
            <a:ext cx="11045066" cy="380457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533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685" y="250372"/>
            <a:ext cx="11472364" cy="705393"/>
          </a:xfrm>
        </p:spPr>
        <p:txBody>
          <a:bodyPr>
            <a:noAutofit/>
          </a:bodyPr>
          <a:lstStyle/>
          <a:p>
            <a:r>
              <a:rPr lang="en-US" sz="4000" b="1" u="sng" dirty="0">
                <a:solidFill>
                  <a:srgbClr val="FF0000"/>
                </a:solidFill>
              </a:rPr>
              <a:t>Keeping the reproductive organs health.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5685" y="955765"/>
            <a:ext cx="11560630" cy="5619206"/>
          </a:xfrm>
        </p:spPr>
        <p:txBody>
          <a:bodyPr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rgbClr val="002060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Keeping </a:t>
            </a:r>
            <a:r>
              <a:rPr lang="en-US" sz="4800" b="1" dirty="0">
                <a:solidFill>
                  <a:schemeClr val="tx1"/>
                </a:solidFill>
              </a:rPr>
              <a:t>them clean through regular bathing.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Drying </a:t>
            </a:r>
            <a:r>
              <a:rPr lang="en-US" sz="4800" b="1" dirty="0">
                <a:solidFill>
                  <a:schemeClr val="tx1"/>
                </a:solidFill>
              </a:rPr>
              <a:t>the organs with a clean towel after bathing.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Each </a:t>
            </a:r>
            <a:r>
              <a:rPr lang="en-US" sz="4800" b="1" dirty="0">
                <a:solidFill>
                  <a:schemeClr val="tx1"/>
                </a:solidFill>
              </a:rPr>
              <a:t>under pant should be washed every time they </a:t>
            </a:r>
            <a:r>
              <a:rPr lang="en-US" sz="4800" b="1" dirty="0" smtClean="0">
                <a:solidFill>
                  <a:schemeClr val="tx1"/>
                </a:solidFill>
              </a:rPr>
              <a:t>	are </a:t>
            </a:r>
            <a:r>
              <a:rPr lang="en-US" sz="4800" b="1" dirty="0">
                <a:solidFill>
                  <a:schemeClr val="tx1"/>
                </a:solidFill>
              </a:rPr>
              <a:t>used and worn when they are dry.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When </a:t>
            </a:r>
            <a:r>
              <a:rPr lang="en-US" sz="4800" b="1" dirty="0">
                <a:solidFill>
                  <a:schemeClr val="tx1"/>
                </a:solidFill>
              </a:rPr>
              <a:t>infected with STDs seek medical treatment.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Avoiding </a:t>
            </a:r>
            <a:r>
              <a:rPr lang="en-US" sz="4800" b="1" dirty="0">
                <a:solidFill>
                  <a:schemeClr val="tx1"/>
                </a:solidFill>
              </a:rPr>
              <a:t>games and activities that may cause </a:t>
            </a:r>
            <a:r>
              <a:rPr lang="en-US" sz="4800" b="1" dirty="0" smtClean="0">
                <a:solidFill>
                  <a:schemeClr val="tx1"/>
                </a:solidFill>
              </a:rPr>
              <a:t>	injury </a:t>
            </a:r>
            <a:r>
              <a:rPr lang="en-US" sz="4800" b="1" dirty="0">
                <a:solidFill>
                  <a:schemeClr val="tx1"/>
                </a:solidFill>
              </a:rPr>
              <a:t>to the reproductive organs.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Regular </a:t>
            </a:r>
            <a:r>
              <a:rPr lang="en-US" sz="4800" b="1" dirty="0">
                <a:solidFill>
                  <a:schemeClr val="tx1"/>
                </a:solidFill>
              </a:rPr>
              <a:t>checkups and treatment of infections. </a:t>
            </a:r>
            <a:endParaRPr lang="en-US" sz="4800" b="1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Boys avoid wearing tight underwear.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Avoid sharing body towels.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A</a:t>
            </a:r>
            <a:r>
              <a:rPr lang="en-US" sz="4800" b="1" dirty="0" smtClean="0">
                <a:solidFill>
                  <a:schemeClr val="tx1"/>
                </a:solidFill>
              </a:rPr>
              <a:t>lways shave the long pubic hair.</a:t>
            </a:r>
          </a:p>
          <a:p>
            <a:pPr marL="0" indent="0">
              <a:buNone/>
            </a:pPr>
            <a:endParaRPr lang="en-US" sz="4800" b="1" dirty="0">
              <a:solidFill>
                <a:srgbClr val="002060"/>
              </a:solidFill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81804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607" y="389367"/>
            <a:ext cx="11413475" cy="61546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b="1" u="sng" dirty="0">
                <a:solidFill>
                  <a:srgbClr val="FF0000"/>
                </a:solidFill>
              </a:rPr>
              <a:t>NOTE</a:t>
            </a:r>
            <a:r>
              <a:rPr lang="en-US" sz="4800" b="1" u="sng" dirty="0" smtClean="0">
                <a:solidFill>
                  <a:srgbClr val="FF0000"/>
                </a:solidFill>
              </a:rPr>
              <a:t>;</a:t>
            </a:r>
            <a:endParaRPr lang="en-US" sz="4800" b="1" dirty="0">
              <a:solidFill>
                <a:srgbClr val="FF0000"/>
              </a:solidFill>
            </a:endParaRPr>
          </a:p>
          <a:p>
            <a:pPr marL="45720" indent="0">
              <a:buNone/>
            </a:pPr>
            <a:r>
              <a:rPr lang="en-US" sz="4800" b="1" dirty="0" smtClean="0">
                <a:solidFill>
                  <a:schemeClr val="tx1"/>
                </a:solidFill>
              </a:rPr>
              <a:t>Good </a:t>
            </a:r>
            <a:r>
              <a:rPr lang="en-US" sz="4800" b="1" dirty="0">
                <a:solidFill>
                  <a:schemeClr val="tx1"/>
                </a:solidFill>
              </a:rPr>
              <a:t>life styles should be observed to prevent infections of STDs / </a:t>
            </a:r>
            <a:r>
              <a:rPr lang="en-US" sz="4800" b="1" dirty="0" smtClean="0">
                <a:solidFill>
                  <a:schemeClr val="tx1"/>
                </a:solidFill>
              </a:rPr>
              <a:t>STIs.</a:t>
            </a:r>
          </a:p>
          <a:p>
            <a:pPr marL="0" indent="0">
              <a:buNone/>
            </a:pPr>
            <a:r>
              <a:rPr lang="en-US" sz="4800" b="1" dirty="0" smtClean="0">
                <a:solidFill>
                  <a:srgbClr val="0070C0"/>
                </a:solidFill>
              </a:rPr>
              <a:t>For </a:t>
            </a:r>
            <a:r>
              <a:rPr lang="en-US" sz="4800" b="1" dirty="0">
                <a:solidFill>
                  <a:srgbClr val="0070C0"/>
                </a:solidFill>
              </a:rPr>
              <a:t>example: -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Young </a:t>
            </a:r>
            <a:r>
              <a:rPr lang="en-US" sz="4800" b="1" dirty="0">
                <a:solidFill>
                  <a:schemeClr val="tx1"/>
                </a:solidFill>
              </a:rPr>
              <a:t>girls and boys should abstain from sex until they are married.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Married </a:t>
            </a:r>
            <a:r>
              <a:rPr lang="en-US" sz="4800" b="1" dirty="0">
                <a:solidFill>
                  <a:schemeClr val="tx1"/>
                </a:solidFill>
              </a:rPr>
              <a:t>people should be faithful to their partners.</a:t>
            </a:r>
          </a:p>
        </p:txBody>
      </p:sp>
    </p:spTree>
    <p:extLst>
      <p:ext uri="{BB962C8B-B14F-4D97-AF65-F5344CB8AC3E}">
        <p14:creationId xmlns:p14="http://schemas.microsoft.com/office/powerpoint/2010/main" val="249749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1257" y="321202"/>
            <a:ext cx="11691258" cy="6005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36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Exercise</a:t>
            </a:r>
            <a:r>
              <a:rPr lang="en-GB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GB" sz="36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Briefly </a:t>
            </a:r>
            <a:r>
              <a:rPr lang="en-GB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explain the term reproduction. 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2.Identify the type of reproduction in human beings.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3.What name is given to the: 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</a:pPr>
            <a:r>
              <a:rPr lang="en-GB" sz="36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Male </a:t>
            </a:r>
            <a:r>
              <a:rPr lang="en-GB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gametes?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</a:pPr>
            <a:r>
              <a:rPr lang="en-GB" sz="36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Female </a:t>
            </a:r>
            <a:r>
              <a:rPr lang="en-GB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gametes?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36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4.Where does fertilization take place in humans?</a:t>
            </a: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36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en-US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Mention 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two</a:t>
            </a:r>
            <a:r>
              <a:rPr lang="en-US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liquid substances carried through </a:t>
            </a:r>
            <a:r>
              <a:rPr lang="en-US" sz="36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the </a:t>
            </a:r>
            <a:r>
              <a:rPr lang="en-US" sz="36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urethra</a:t>
            </a:r>
            <a:r>
              <a:rPr lang="en-US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3200" b="1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3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6" y="319490"/>
            <a:ext cx="11230255" cy="699414"/>
          </a:xfrm>
        </p:spPr>
        <p:txBody>
          <a:bodyPr>
            <a:normAutofit/>
          </a:bodyPr>
          <a:lstStyle/>
          <a:p>
            <a:r>
              <a:rPr lang="en-US" b="1" u="sng" dirty="0">
                <a:solidFill>
                  <a:srgbClr val="FF0000"/>
                </a:solidFill>
              </a:rPr>
              <a:t>Fertilisation, conception and pregnancy.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7" y="1018903"/>
            <a:ext cx="11538858" cy="562138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5000"/>
              </a:lnSpc>
              <a:spcAft>
                <a:spcPts val="900"/>
              </a:spcAft>
              <a:buNone/>
            </a:pPr>
            <a:r>
              <a:rPr lang="en-US" sz="4000" b="1" u="sng" dirty="0">
                <a:solidFill>
                  <a:srgbClr val="0070C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FERTILISATION</a:t>
            </a:r>
            <a:endParaRPr lang="en-US" sz="36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900"/>
              </a:spcAft>
              <a:buNone/>
            </a:pPr>
            <a:r>
              <a:rPr lang="en-US" sz="3600" b="1" u="sng" dirty="0">
                <a:solidFill>
                  <a:srgbClr val="00B05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What is fertilisation?</a:t>
            </a:r>
            <a:endParaRPr lang="en-US" sz="3200" b="1" u="sng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" indent="0">
              <a:lnSpc>
                <a:spcPct val="115000"/>
              </a:lnSpc>
              <a:spcAft>
                <a:spcPts val="900"/>
              </a:spcAft>
              <a:buNone/>
            </a:pPr>
            <a:r>
              <a:rPr lang="en-US" sz="36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Fertilisation is the union of male and female gametes to form a zygote. </a:t>
            </a:r>
            <a:endParaRPr lang="en-US" sz="3600" b="1" u="sng" dirty="0">
              <a:solidFill>
                <a:schemeClr val="tx1"/>
              </a:solidFill>
              <a:latin typeface="Century Gothic" panose="020B0502020202020204" pitchFamily="34" charset="0"/>
              <a:ea typeface="Calibri" panose="020F050202020403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15000"/>
              </a:lnSpc>
              <a:spcAft>
                <a:spcPts val="900"/>
              </a:spcAft>
              <a:buNone/>
            </a:pPr>
            <a:r>
              <a:rPr lang="en-US" sz="3600" b="1" u="sng" dirty="0">
                <a:solidFill>
                  <a:srgbClr val="0070C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Types of fertilisation</a:t>
            </a:r>
            <a:endParaRPr lang="en-US" sz="32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85825" lvl="1" indent="-428625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6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</a:t>
            </a:r>
            <a:r>
              <a:rPr lang="en-US" sz="36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Internal </a:t>
            </a:r>
            <a:r>
              <a:rPr lang="en-US" sz="36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fertilisation</a:t>
            </a:r>
            <a:endParaRPr lang="en-US" sz="2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85825" lvl="1" indent="-428625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6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External fertilisation</a:t>
            </a:r>
            <a:endParaRPr lang="en-US" sz="2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05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2142" y="235132"/>
            <a:ext cx="11593287" cy="6492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36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Where does fertilization take place in mammals?</a:t>
            </a:r>
            <a:endParaRPr lang="en-US" sz="24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4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</a:t>
            </a:r>
            <a:r>
              <a:rPr lang="en-US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Fertilization </a:t>
            </a: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takes place in the oviduct / fallopian </a:t>
            </a:r>
            <a:r>
              <a:rPr lang="en-US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tubes.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The </a:t>
            </a: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fertilized ovum forms a zygote which grows into an embryo.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After </a:t>
            </a: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fertilization, the zygote moves from the oviduct to the uterus.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In </a:t>
            </a: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the uterus the zygote attaches itself to uterus wall and develops into foetus (implantation).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Later </a:t>
            </a: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after 2 weeks the developing baby is called a foetus.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The </a:t>
            </a: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period from fertilization to birth is called gestation period and it is 9 months. 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In </a:t>
            </a: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humans, it is called pregnancy.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99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312" y="275422"/>
            <a:ext cx="9977611" cy="892978"/>
          </a:xfrm>
        </p:spPr>
        <p:txBody>
          <a:bodyPr>
            <a:normAutofit fontScale="90000"/>
          </a:bodyPr>
          <a:lstStyle/>
          <a:p>
            <a:r>
              <a:rPr lang="en-US" sz="6000" b="1" dirty="0">
                <a:solidFill>
                  <a:srgbClr val="FF0000"/>
                </a:solidFill>
              </a:rPr>
              <a:t>What is asexual production</a:t>
            </a:r>
            <a:r>
              <a:rPr lang="en-US" sz="6000" b="1" dirty="0" smtClean="0">
                <a:solidFill>
                  <a:srgbClr val="FF0000"/>
                </a:solidFill>
              </a:rPr>
              <a:t>?</a:t>
            </a:r>
            <a:endParaRPr lang="en-US" sz="6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312" y="1391492"/>
            <a:ext cx="11347375" cy="51084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4000" b="1" dirty="0" smtClean="0">
                <a:solidFill>
                  <a:schemeClr val="tx1"/>
                </a:solidFill>
              </a:rPr>
              <a:t>This </a:t>
            </a:r>
            <a:r>
              <a:rPr lang="en-US" sz="4000" b="1" dirty="0">
                <a:solidFill>
                  <a:schemeClr val="tx1"/>
                </a:solidFill>
              </a:rPr>
              <a:t>is the type of reproduction where no reproductive gametes [cells] are used to produce young ones.</a:t>
            </a:r>
          </a:p>
          <a:p>
            <a:pPr marL="0" indent="0">
              <a:buNone/>
            </a:pPr>
            <a:endParaRPr lang="en-US" sz="4000" b="1" dirty="0" smtClean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sz="4000" b="1" dirty="0" smtClean="0">
                <a:solidFill>
                  <a:srgbClr val="00B0F0"/>
                </a:solidFill>
              </a:rPr>
              <a:t>Examples </a:t>
            </a:r>
            <a:r>
              <a:rPr lang="en-US" sz="4000" b="1" dirty="0">
                <a:solidFill>
                  <a:srgbClr val="00B0F0"/>
                </a:solidFill>
              </a:rPr>
              <a:t>of asexual reproduction.</a:t>
            </a:r>
          </a:p>
          <a:p>
            <a:pPr marL="0" indent="0">
              <a:buNone/>
            </a:pPr>
            <a:r>
              <a:rPr lang="en-US" sz="4000" b="1" dirty="0">
                <a:solidFill>
                  <a:schemeClr val="tx1"/>
                </a:solidFill>
              </a:rPr>
              <a:t>1. Vegetative propagation in plants. e.g. </a:t>
            </a:r>
            <a:r>
              <a:rPr lang="en-US" sz="4000" b="1" dirty="0" smtClean="0">
                <a:solidFill>
                  <a:schemeClr val="tx1"/>
                </a:solidFill>
              </a:rPr>
              <a:t>	grafting</a:t>
            </a:r>
            <a:r>
              <a:rPr lang="en-US" sz="4000" b="1" dirty="0">
                <a:solidFill>
                  <a:schemeClr val="tx1"/>
                </a:solidFill>
              </a:rPr>
              <a:t>, layering, budding, stem cutting.</a:t>
            </a:r>
          </a:p>
          <a:p>
            <a:pPr marL="0" indent="0">
              <a:buNone/>
            </a:pPr>
            <a:r>
              <a:rPr lang="en-US" sz="4000" b="1" dirty="0">
                <a:solidFill>
                  <a:schemeClr val="tx1"/>
                </a:solidFill>
              </a:rPr>
              <a:t>2. Binary fission in single celled animals e.g. </a:t>
            </a:r>
            <a:r>
              <a:rPr lang="en-US" sz="4000" b="1" dirty="0" smtClean="0">
                <a:solidFill>
                  <a:schemeClr val="tx1"/>
                </a:solidFill>
              </a:rPr>
              <a:t>	Amoeba</a:t>
            </a:r>
            <a:r>
              <a:rPr lang="en-US" sz="4000" b="1" dirty="0">
                <a:solidFill>
                  <a:schemeClr val="tx1"/>
                </a:solidFill>
              </a:rPr>
              <a:t>, bacteria.</a:t>
            </a:r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67662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0507" y="143219"/>
            <a:ext cx="11633681" cy="65325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Conception:</a:t>
            </a:r>
          </a:p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Conception is the period when a female animal becomes pregnant.</a:t>
            </a:r>
            <a:endParaRPr lang="en-US" sz="4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Ovulation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is the </a:t>
            </a: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monthly release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of a mature ovum from the ovary to the fallopian tube ready for fertilisation</a:t>
            </a: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.</a:t>
            </a:r>
            <a:endParaRPr lang="en-US" sz="4000" b="1" dirty="0">
              <a:latin typeface="Century Gothic" panose="020B0502020202020204" pitchFamily="34" charset="0"/>
              <a:ea typeface="Calibri" panose="020F0502020204030204" pitchFamily="34" charset="0"/>
              <a:cs typeface="Tahoma" panose="020B0604030504040204" pitchFamily="34" charset="0"/>
            </a:endParaRPr>
          </a:p>
          <a:p>
            <a:r>
              <a:rPr lang="en-GB" sz="4000" b="1" u="sng" dirty="0">
                <a:solidFill>
                  <a:srgbClr val="FF0000"/>
                </a:solidFill>
                <a:latin typeface="Century Gothic" panose="020B0502020202020204" pitchFamily="34" charset="0"/>
              </a:rPr>
              <a:t>Implantation</a:t>
            </a:r>
            <a:r>
              <a:rPr lang="en-GB" sz="4000" b="1" u="sng" dirty="0">
                <a:latin typeface="Century Gothic" panose="020B0502020202020204" pitchFamily="34" charset="0"/>
              </a:rPr>
              <a:t> </a:t>
            </a:r>
            <a:endParaRPr lang="en-US" sz="4000" b="1" dirty="0">
              <a:latin typeface="Century Gothic" panose="020B0502020202020204" pitchFamily="34" charset="0"/>
            </a:endParaRPr>
          </a:p>
          <a:p>
            <a:r>
              <a:rPr lang="en-GB" sz="4000" b="1" dirty="0">
                <a:latin typeface="Century Gothic" panose="020B0502020202020204" pitchFamily="34" charset="0"/>
              </a:rPr>
              <a:t>Implantation is the process by which a zygote attaches itself on the uterus walls</a:t>
            </a:r>
            <a:r>
              <a:rPr lang="en-GB" sz="4000" b="1" dirty="0" smtClean="0">
                <a:latin typeface="Century Gothic" panose="020B0502020202020204" pitchFamily="34" charset="0"/>
              </a:rPr>
              <a:t>.</a:t>
            </a:r>
            <a:endParaRPr lang="en-US" sz="40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67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8263" y="307776"/>
            <a:ext cx="1147931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Pregnancy</a:t>
            </a:r>
            <a:r>
              <a:rPr lang="en-US" sz="44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is the period in humans between fertilisation and birth.</a:t>
            </a:r>
            <a:endParaRPr lang="en-US" sz="4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560" y="1754326"/>
            <a:ext cx="5669647" cy="472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34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57" y="330506"/>
            <a:ext cx="11424492" cy="6235547"/>
          </a:xfrm>
        </p:spPr>
      </p:pic>
      <p:sp>
        <p:nvSpPr>
          <p:cNvPr id="5" name="Rectangle 4"/>
          <p:cNvSpPr/>
          <p:nvPr/>
        </p:nvSpPr>
        <p:spPr>
          <a:xfrm>
            <a:off x="528811" y="229649"/>
            <a:ext cx="11259238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u="sng" dirty="0">
                <a:solidFill>
                  <a:srgbClr val="FF0000"/>
                </a:solidFill>
              </a:rPr>
              <a:t>Signs of pregnancy</a:t>
            </a:r>
          </a:p>
          <a:p>
            <a:pPr marL="571500" lvl="0" indent="-5715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Menstruation stops.</a:t>
            </a:r>
          </a:p>
          <a:p>
            <a:pPr marL="571500" lvl="0" indent="-5715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Breasts grow bigger.</a:t>
            </a:r>
          </a:p>
          <a:p>
            <a:pPr marL="571500" lvl="0" indent="-5715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Abdomen enlarges until the baby is born.</a:t>
            </a:r>
          </a:p>
          <a:p>
            <a:pPr marL="571500" lvl="0" indent="-5715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Some women experience morning sickness (nausea) especially during the first three months.</a:t>
            </a:r>
          </a:p>
          <a:p>
            <a:pPr marL="571500" lvl="0" indent="-5715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Women pass out urine frequently than usual.</a:t>
            </a:r>
          </a:p>
          <a:p>
            <a:pPr marL="571500" lvl="0" indent="-5715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 woman may at times lose appetite for food.</a:t>
            </a:r>
          </a:p>
          <a:p>
            <a:pPr marL="571500" lvl="0" indent="-5715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Some vomit after eating something.</a:t>
            </a:r>
          </a:p>
        </p:txBody>
      </p:sp>
    </p:spTree>
    <p:extLst>
      <p:ext uri="{BB962C8B-B14F-4D97-AF65-F5344CB8AC3E}">
        <p14:creationId xmlns:p14="http://schemas.microsoft.com/office/powerpoint/2010/main" val="145251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657" y="581794"/>
            <a:ext cx="11391573" cy="553256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7000" b="1" dirty="0" smtClean="0">
                <a:solidFill>
                  <a:srgbClr val="FF0000"/>
                </a:solidFill>
              </a:rPr>
              <a:t>Signs </a:t>
            </a:r>
            <a:r>
              <a:rPr lang="en-US" sz="7000" b="1" dirty="0">
                <a:solidFill>
                  <a:srgbClr val="FF0000"/>
                </a:solidFill>
              </a:rPr>
              <a:t>of pregnancy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/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Menstruation </a:t>
            </a:r>
            <a:r>
              <a:rPr lang="en-US" sz="4800" b="1" dirty="0">
                <a:solidFill>
                  <a:schemeClr val="tx1"/>
                </a:solidFill>
              </a:rPr>
              <a:t>stops.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Breasts </a:t>
            </a:r>
            <a:r>
              <a:rPr lang="en-US" sz="4800" b="1" dirty="0">
                <a:solidFill>
                  <a:schemeClr val="tx1"/>
                </a:solidFill>
              </a:rPr>
              <a:t>grow bigger.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Abdomen </a:t>
            </a:r>
            <a:r>
              <a:rPr lang="en-US" sz="4800" b="1" dirty="0">
                <a:solidFill>
                  <a:schemeClr val="tx1"/>
                </a:solidFill>
              </a:rPr>
              <a:t>enlarges until the baby is born.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Some </a:t>
            </a:r>
            <a:r>
              <a:rPr lang="en-US" sz="4800" b="1" dirty="0">
                <a:solidFill>
                  <a:schemeClr val="tx1"/>
                </a:solidFill>
              </a:rPr>
              <a:t>women experience morning sickness (nausea) especially during the first three months.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Women </a:t>
            </a:r>
            <a:r>
              <a:rPr lang="en-US" sz="4800" b="1" dirty="0">
                <a:solidFill>
                  <a:schemeClr val="tx1"/>
                </a:solidFill>
              </a:rPr>
              <a:t>pass out urine frequently than usual.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A </a:t>
            </a:r>
            <a:r>
              <a:rPr lang="en-US" sz="4800" b="1" dirty="0">
                <a:solidFill>
                  <a:schemeClr val="tx1"/>
                </a:solidFill>
              </a:rPr>
              <a:t>woman may at times lose appetite for food.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Some </a:t>
            </a:r>
            <a:r>
              <a:rPr lang="en-US" sz="4800" b="1" dirty="0">
                <a:solidFill>
                  <a:schemeClr val="tx1"/>
                </a:solidFill>
              </a:rPr>
              <a:t>vomit after eating something.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180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650" y="304800"/>
            <a:ext cx="10695622" cy="6206169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5000"/>
              </a:lnSpc>
              <a:spcAft>
                <a:spcPts val="225"/>
              </a:spcAft>
              <a:buNone/>
              <a:tabLst>
                <a:tab pos="2421731" algn="ctr"/>
              </a:tabLst>
            </a:pPr>
            <a:r>
              <a:rPr lang="en-GB" sz="54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 of events</a:t>
            </a:r>
            <a:endParaRPr lang="en-US" sz="44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</a:pPr>
            <a:r>
              <a:rPr lang="en-GB" sz="4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Ovulation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</a:pP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Mating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</a:pP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Fertilisation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</a:pP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Conception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</a:pP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Implantation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225"/>
              </a:spcAft>
              <a:buNone/>
            </a:pP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6. Birth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51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370" y="275423"/>
            <a:ext cx="11523119" cy="653142"/>
          </a:xfrm>
        </p:spPr>
        <p:txBody>
          <a:bodyPr>
            <a:noAutofit/>
          </a:bodyPr>
          <a:lstStyle/>
          <a:p>
            <a:r>
              <a:rPr lang="en-US" sz="4800" b="1" u="sng" dirty="0">
                <a:solidFill>
                  <a:srgbClr val="FF0000"/>
                </a:solidFill>
              </a:rPr>
              <a:t>Requirements for a pregnant woman 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370" y="928565"/>
            <a:ext cx="11680373" cy="564850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chemeClr val="tx1"/>
                </a:solidFill>
              </a:rPr>
              <a:t>1.  Ante-natal care.</a:t>
            </a:r>
          </a:p>
          <a:p>
            <a:pPr marL="0" indent="0">
              <a:buNone/>
            </a:pPr>
            <a:r>
              <a:rPr lang="en-US" sz="3200" b="1" dirty="0">
                <a:solidFill>
                  <a:schemeClr val="tx1"/>
                </a:solidFill>
              </a:rPr>
              <a:t>2.  Good nutrition / balanced diet.</a:t>
            </a:r>
          </a:p>
          <a:p>
            <a:pPr marL="457200" lvl="1" indent="0">
              <a:buNone/>
            </a:pPr>
            <a:r>
              <a:rPr lang="en-US" sz="3200" b="1" dirty="0">
                <a:solidFill>
                  <a:schemeClr val="tx1"/>
                </a:solidFill>
              </a:rPr>
              <a:t>a. Carbohydrates to get energy.</a:t>
            </a:r>
          </a:p>
          <a:p>
            <a:pPr marL="457200" lvl="1" indent="0">
              <a:buNone/>
            </a:pPr>
            <a:r>
              <a:rPr lang="en-US" sz="3200" b="1" dirty="0">
                <a:solidFill>
                  <a:schemeClr val="tx1"/>
                </a:solidFill>
              </a:rPr>
              <a:t>b. Proteins to build the body of the developing </a:t>
            </a:r>
            <a:r>
              <a:rPr lang="en-US" sz="3200" b="1" dirty="0" err="1">
                <a:solidFill>
                  <a:schemeClr val="tx1"/>
                </a:solidFill>
              </a:rPr>
              <a:t>foetus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	and </a:t>
            </a:r>
            <a:r>
              <a:rPr lang="en-US" sz="3200" b="1" dirty="0">
                <a:solidFill>
                  <a:schemeClr val="tx1"/>
                </a:solidFill>
              </a:rPr>
              <a:t>repair worn out body cells /tissues.</a:t>
            </a:r>
          </a:p>
          <a:p>
            <a:pPr marL="457200" lvl="1" indent="0">
              <a:buNone/>
            </a:pPr>
            <a:r>
              <a:rPr lang="en-US" sz="3200" b="1" dirty="0">
                <a:solidFill>
                  <a:schemeClr val="tx1"/>
                </a:solidFill>
              </a:rPr>
              <a:t>c. Vitamins to protect the mother’s body and that of the </a:t>
            </a:r>
            <a:r>
              <a:rPr lang="en-US" sz="3200" b="1" dirty="0" smtClean="0">
                <a:solidFill>
                  <a:schemeClr val="tx1"/>
                </a:solidFill>
              </a:rPr>
              <a:t>	unborn </a:t>
            </a:r>
            <a:r>
              <a:rPr lang="en-US" sz="3200" b="1" dirty="0">
                <a:solidFill>
                  <a:schemeClr val="tx1"/>
                </a:solidFill>
              </a:rPr>
              <a:t>baby.</a:t>
            </a:r>
          </a:p>
          <a:p>
            <a:pPr marL="457200" lvl="1" indent="0">
              <a:buNone/>
            </a:pPr>
            <a:r>
              <a:rPr lang="en-US" sz="3200" b="1" dirty="0">
                <a:solidFill>
                  <a:schemeClr val="tx1"/>
                </a:solidFill>
              </a:rPr>
              <a:t>d. Mineral salts such as </a:t>
            </a:r>
            <a:endParaRPr lang="en-US" sz="3200" b="1" dirty="0" smtClean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r>
              <a:rPr lang="en-US" sz="3200" b="1" dirty="0" smtClean="0">
                <a:solidFill>
                  <a:schemeClr val="tx1"/>
                </a:solidFill>
              </a:rPr>
              <a:t>	Iron </a:t>
            </a:r>
            <a:r>
              <a:rPr lang="en-US" sz="3200" b="1" dirty="0">
                <a:solidFill>
                  <a:schemeClr val="tx1"/>
                </a:solidFill>
              </a:rPr>
              <a:t>to build haemoglobin in the body of the mother </a:t>
            </a:r>
            <a:r>
              <a:rPr lang="en-US" sz="3200" b="1" dirty="0" smtClean="0">
                <a:solidFill>
                  <a:schemeClr val="tx1"/>
                </a:solidFill>
              </a:rPr>
              <a:t>	and </a:t>
            </a:r>
            <a:r>
              <a:rPr lang="en-US" sz="3200" b="1" dirty="0">
                <a:solidFill>
                  <a:schemeClr val="tx1"/>
                </a:solidFill>
              </a:rPr>
              <a:t>that of the unborn baby.</a:t>
            </a:r>
          </a:p>
          <a:p>
            <a:pPr marL="457200" lvl="1" indent="0">
              <a:buNone/>
            </a:pPr>
            <a:r>
              <a:rPr lang="en-US" sz="3200" b="1" dirty="0" smtClean="0">
                <a:solidFill>
                  <a:schemeClr val="tx1"/>
                </a:solidFill>
              </a:rPr>
              <a:t>	Calcium </a:t>
            </a:r>
            <a:r>
              <a:rPr lang="en-US" sz="3200" b="1" dirty="0">
                <a:solidFill>
                  <a:schemeClr val="tx1"/>
                </a:solidFill>
              </a:rPr>
              <a:t>to build strong bones and teeth</a:t>
            </a:r>
            <a:r>
              <a:rPr lang="en-US" sz="3600" b="1" dirty="0" smtClean="0">
                <a:solidFill>
                  <a:schemeClr val="tx1"/>
                </a:solidFill>
              </a:rPr>
              <a:t>.</a:t>
            </a:r>
            <a:endParaRPr lang="en-US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27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267" y="499537"/>
            <a:ext cx="11467012" cy="5306352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sz="4000" b="1" dirty="0">
                <a:solidFill>
                  <a:schemeClr val="tx1"/>
                </a:solidFill>
              </a:rPr>
              <a:t>Phosphorus to build the bones and teeth.</a:t>
            </a:r>
          </a:p>
          <a:p>
            <a:pPr marL="457200" lvl="1" indent="0">
              <a:buNone/>
            </a:pPr>
            <a:r>
              <a:rPr lang="en-US" sz="4000" b="1" dirty="0">
                <a:solidFill>
                  <a:schemeClr val="tx1"/>
                </a:solidFill>
              </a:rPr>
              <a:t>It also helps in the proper function of body cells.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tx1"/>
                </a:solidFill>
              </a:rPr>
              <a:t>3.  Regular body exercises.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tx1"/>
                </a:solidFill>
              </a:rPr>
              <a:t>4.  Enough rest and sleep.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tx1"/>
                </a:solidFill>
              </a:rPr>
              <a:t>5.  Good personal hygiene.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tx1"/>
                </a:solidFill>
              </a:rPr>
              <a:t>6.  Appropriate clothing.</a:t>
            </a:r>
          </a:p>
          <a:p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94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7961"/>
            <a:ext cx="10515600" cy="697602"/>
          </a:xfrm>
        </p:spPr>
        <p:txBody>
          <a:bodyPr>
            <a:noAutofit/>
          </a:bodyPr>
          <a:lstStyle/>
          <a:p>
            <a:r>
              <a:rPr lang="en-US" sz="5400" b="1" u="sng" dirty="0">
                <a:solidFill>
                  <a:srgbClr val="FF0000"/>
                </a:solidFill>
              </a:rPr>
              <a:t>Problems during pregnancy</a:t>
            </a:r>
            <a:r>
              <a:rPr lang="en-US" sz="5400" b="1" u="sng" dirty="0" smtClean="0">
                <a:solidFill>
                  <a:srgbClr val="FF0000"/>
                </a:solidFill>
              </a:rPr>
              <a:t>.</a:t>
            </a:r>
            <a:endParaRPr lang="en-US" sz="54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868"/>
            <a:ext cx="10776858" cy="4954050"/>
          </a:xfrm>
        </p:spPr>
        <p:txBody>
          <a:bodyPr>
            <a:noAutofit/>
          </a:bodyPr>
          <a:lstStyle/>
          <a:p>
            <a:pPr lvl="1">
              <a:buFont typeface="Wingdings" panose="05000000000000000000" pitchFamily="2" charset="2"/>
              <a:buChar char="ü"/>
            </a:pPr>
            <a:r>
              <a:rPr lang="en-US" sz="5400" b="1" dirty="0"/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Nausea</a:t>
            </a:r>
            <a:endParaRPr lang="en-US" sz="54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Heart </a:t>
            </a:r>
            <a:r>
              <a:rPr lang="en-US" sz="5400" b="1" dirty="0" smtClean="0">
                <a:solidFill>
                  <a:schemeClr val="tx1"/>
                </a:solidFill>
              </a:rPr>
              <a:t>burn</a:t>
            </a:r>
            <a:endParaRPr lang="en-US" sz="54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Constipation</a:t>
            </a:r>
            <a:endParaRPr lang="en-US" sz="54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Backache</a:t>
            </a:r>
            <a:endParaRPr lang="en-US" sz="54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Itching </a:t>
            </a:r>
            <a:r>
              <a:rPr lang="en-US" sz="5400" b="1" dirty="0" smtClean="0">
                <a:solidFill>
                  <a:schemeClr val="tx1"/>
                </a:solidFill>
              </a:rPr>
              <a:t>skin</a:t>
            </a:r>
            <a:endParaRPr lang="en-US" sz="54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400" b="1" dirty="0" err="1" smtClean="0">
                <a:solidFill>
                  <a:schemeClr val="tx1"/>
                </a:solidFill>
              </a:rPr>
              <a:t>Anaemia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421808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471" y="473725"/>
            <a:ext cx="11615059" cy="621037"/>
          </a:xfrm>
        </p:spPr>
        <p:txBody>
          <a:bodyPr>
            <a:noAutofit/>
          </a:bodyPr>
          <a:lstStyle/>
          <a:p>
            <a:r>
              <a:rPr lang="en-US" sz="4800" b="1" u="sng" dirty="0">
                <a:solidFill>
                  <a:srgbClr val="FF0000"/>
                </a:solidFill>
              </a:rPr>
              <a:t>Signs of dangers during pregnancy</a:t>
            </a:r>
            <a:r>
              <a:rPr lang="en-US" sz="4800" b="1" u="sng" dirty="0" smtClean="0">
                <a:solidFill>
                  <a:srgbClr val="FF0000"/>
                </a:solidFill>
              </a:rPr>
              <a:t>.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471" y="1499239"/>
            <a:ext cx="11615058" cy="4901561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5800" b="1" dirty="0">
                <a:solidFill>
                  <a:schemeClr val="tx1"/>
                </a:solidFill>
              </a:rPr>
              <a:t>The following signs during pregnancy mean that the woman needs immediate attention from a qualified health worker</a:t>
            </a:r>
            <a:r>
              <a:rPr lang="en-US" sz="5800" b="1" dirty="0" smtClean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endParaRPr lang="en-US" sz="58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5800" b="1" dirty="0">
                <a:solidFill>
                  <a:schemeClr val="tx1"/>
                </a:solidFill>
              </a:rPr>
              <a:t> </a:t>
            </a:r>
            <a:r>
              <a:rPr lang="en-US" sz="6500" b="1" dirty="0">
                <a:solidFill>
                  <a:schemeClr val="tx1"/>
                </a:solidFill>
              </a:rPr>
              <a:t>Excessive and frequent vomiting.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6500" b="1" dirty="0">
                <a:solidFill>
                  <a:schemeClr val="tx1"/>
                </a:solidFill>
              </a:rPr>
              <a:t> Difficulty in seeing.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6500" b="1" dirty="0">
                <a:solidFill>
                  <a:schemeClr val="tx1"/>
                </a:solidFill>
              </a:rPr>
              <a:t> Bleeding of coloured discharge from the vagina.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6500" b="1" dirty="0">
                <a:solidFill>
                  <a:schemeClr val="tx1"/>
                </a:solidFill>
              </a:rPr>
              <a:t> Severe tiredness or weakness.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6500" b="1" dirty="0">
                <a:solidFill>
                  <a:schemeClr val="tx1"/>
                </a:solidFill>
              </a:rPr>
              <a:t> Prolonged Anaemia.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6500" b="1" dirty="0">
                <a:solidFill>
                  <a:schemeClr val="tx1"/>
                </a:solidFill>
              </a:rPr>
              <a:t> Severely painful abdomen.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6500" b="1" dirty="0">
                <a:solidFill>
                  <a:schemeClr val="tx1"/>
                </a:solidFill>
              </a:rPr>
              <a:t> Severe swelling of legs, face and hands</a:t>
            </a:r>
            <a:r>
              <a:rPr lang="en-US" sz="6500" b="1" dirty="0" smtClean="0">
                <a:solidFill>
                  <a:schemeClr val="tx1"/>
                </a:solidFill>
              </a:rPr>
              <a:t>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6500" b="1" dirty="0">
                <a:solidFill>
                  <a:schemeClr val="tx1"/>
                </a:solidFill>
              </a:rPr>
              <a:t> </a:t>
            </a:r>
            <a:r>
              <a:rPr lang="en-US" sz="6500" b="1" dirty="0" smtClean="0">
                <a:solidFill>
                  <a:schemeClr val="tx1"/>
                </a:solidFill>
              </a:rPr>
              <a:t>Severe headache.</a:t>
            </a:r>
            <a:endParaRPr lang="en-US" sz="6500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795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2143" y="168760"/>
            <a:ext cx="11593286" cy="637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BIRTH</a:t>
            </a:r>
            <a:endParaRPr lang="en-US" sz="36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Birth is the act of producing young ones in human beings.</a:t>
            </a:r>
          </a:p>
          <a:p>
            <a:pPr>
              <a:lnSpc>
                <a:spcPct val="115000"/>
              </a:lnSpc>
              <a:spcAft>
                <a:spcPts val="900"/>
              </a:spcAft>
            </a:pP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How to prepare for birth:</a:t>
            </a:r>
            <a:endParaRPr lang="en-US" sz="36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28625" indent="-428625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Buying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new clothing.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28625" indent="-428625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Buying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new clean bedding.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28625" indent="-428625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Buying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new </a:t>
            </a: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sterilized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delivery equipment.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6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20" y="330507"/>
            <a:ext cx="8108414" cy="651525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What is sexual reproduction</a:t>
            </a:r>
            <a:r>
              <a:rPr lang="en-US" sz="4800" b="1" dirty="0" smtClean="0">
                <a:solidFill>
                  <a:srgbClr val="FF0000"/>
                </a:solidFill>
              </a:rPr>
              <a:t>?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20" y="1417809"/>
            <a:ext cx="11567711" cy="49940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tx1"/>
                </a:solidFill>
              </a:rPr>
              <a:t>This is the type of reproduction which involves the joining together of the male and female gametes</a:t>
            </a:r>
            <a:r>
              <a:rPr lang="en-US" sz="3600" b="1" dirty="0" smtClean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endParaRPr lang="en-US" sz="3600" b="1" dirty="0"/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600" b="1" dirty="0" smtClean="0"/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The </a:t>
            </a:r>
            <a:r>
              <a:rPr lang="en-US" sz="3600" b="1" dirty="0">
                <a:solidFill>
                  <a:schemeClr val="tx1"/>
                </a:solidFill>
              </a:rPr>
              <a:t>reproductive cells are called </a:t>
            </a:r>
            <a:r>
              <a:rPr lang="en-US" sz="3600" b="1" dirty="0">
                <a:solidFill>
                  <a:srgbClr val="00B0F0"/>
                </a:solidFill>
              </a:rPr>
              <a:t>gametes.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</a:rPr>
              <a:t> The </a:t>
            </a:r>
            <a:r>
              <a:rPr lang="en-US" sz="3600" b="1" dirty="0">
                <a:solidFill>
                  <a:schemeClr val="tx1"/>
                </a:solidFill>
              </a:rPr>
              <a:t>joining or union of the male and female gamete is called </a:t>
            </a:r>
            <a:r>
              <a:rPr lang="en-US" sz="3600" b="1" dirty="0">
                <a:solidFill>
                  <a:srgbClr val="00B0F0"/>
                </a:solidFill>
              </a:rPr>
              <a:t>fertilization.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600" b="1" dirty="0" smtClean="0"/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The </a:t>
            </a:r>
            <a:r>
              <a:rPr lang="en-US" sz="3600" b="1" dirty="0">
                <a:solidFill>
                  <a:schemeClr val="tx1"/>
                </a:solidFill>
              </a:rPr>
              <a:t>male reproductive cells are called </a:t>
            </a:r>
            <a:r>
              <a:rPr lang="en-US" sz="3600" b="1" dirty="0">
                <a:solidFill>
                  <a:srgbClr val="00B0F0"/>
                </a:solidFill>
              </a:rPr>
              <a:t>sperms.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600" b="1" dirty="0" smtClean="0"/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The </a:t>
            </a:r>
            <a:r>
              <a:rPr lang="en-US" sz="3600" b="1" dirty="0">
                <a:solidFill>
                  <a:schemeClr val="tx1"/>
                </a:solidFill>
              </a:rPr>
              <a:t>female reproductive cells are called </a:t>
            </a:r>
            <a:r>
              <a:rPr lang="en-US" sz="3600" b="1" dirty="0">
                <a:solidFill>
                  <a:srgbClr val="00B0F0"/>
                </a:solidFill>
              </a:rPr>
              <a:t>ova.</a:t>
            </a:r>
          </a:p>
        </p:txBody>
      </p:sp>
    </p:spTree>
    <p:extLst>
      <p:ext uri="{BB962C8B-B14F-4D97-AF65-F5344CB8AC3E}">
        <p14:creationId xmlns:p14="http://schemas.microsoft.com/office/powerpoint/2010/main" val="237116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0110" y="240102"/>
            <a:ext cx="11703192" cy="64248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32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Needs for the pregnant woman during delivery</a:t>
            </a:r>
            <a:endParaRPr lang="en-US" sz="20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32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Mat 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32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Cloth for delivery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32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Money for transport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32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Water and food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32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Towel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32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Responsibilities of family members to a pregnant mother</a:t>
            </a:r>
            <a:endParaRPr lang="en-US" sz="20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Giving her </a:t>
            </a:r>
            <a:r>
              <a:rPr lang="en-US" sz="32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health care.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Giving </a:t>
            </a:r>
            <a:r>
              <a:rPr lang="en-US" sz="32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her psychological support.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2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Relieving </a:t>
            </a:r>
            <a:r>
              <a:rPr lang="en-US" sz="32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her of house work and farming activities.</a:t>
            </a: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0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18159" y="236155"/>
            <a:ext cx="10463116" cy="885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48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HUMAN FOETUS IN THE UTERUS</a:t>
            </a:r>
            <a:endParaRPr lang="en-US" sz="40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196085" y="1527996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21" y="1254292"/>
            <a:ext cx="7747019" cy="521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16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3984" y="0"/>
            <a:ext cx="10621067" cy="985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54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HUMAN FOETUS IN THE UTERUS</a:t>
            </a:r>
            <a:endParaRPr lang="en-US" sz="44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628" y="1264946"/>
            <a:ext cx="7106194" cy="536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44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30505"/>
            <a:ext cx="11495314" cy="714523"/>
          </a:xfrm>
        </p:spPr>
        <p:txBody>
          <a:bodyPr>
            <a:noAutofit/>
          </a:bodyPr>
          <a:lstStyle/>
          <a:p>
            <a:r>
              <a:rPr lang="en-US" sz="6600" b="1" dirty="0">
                <a:solidFill>
                  <a:srgbClr val="FF0000"/>
                </a:solidFill>
              </a:rPr>
              <a:t>Functions of the </a:t>
            </a:r>
            <a:r>
              <a:rPr lang="en-US" sz="6600" b="1" dirty="0" smtClean="0">
                <a:solidFill>
                  <a:srgbClr val="FF0000"/>
                </a:solidFill>
              </a:rPr>
              <a:t>parts</a:t>
            </a:r>
            <a:endParaRPr lang="en-US" sz="66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43332"/>
            <a:ext cx="11495314" cy="527865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b="1" dirty="0" smtClean="0">
                <a:solidFill>
                  <a:srgbClr val="0070C0"/>
                </a:solidFill>
              </a:rPr>
              <a:t>Umbilical </a:t>
            </a:r>
            <a:r>
              <a:rPr lang="en-US" sz="4400" b="1" dirty="0">
                <a:solidFill>
                  <a:srgbClr val="0070C0"/>
                </a:solidFill>
              </a:rPr>
              <a:t>cord: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It </a:t>
            </a:r>
            <a:r>
              <a:rPr lang="en-US" sz="4400" b="1" dirty="0">
                <a:solidFill>
                  <a:schemeClr val="tx1"/>
                </a:solidFill>
              </a:rPr>
              <a:t>transports food to the foetus and waste products from the foetus.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It </a:t>
            </a:r>
            <a:r>
              <a:rPr lang="en-US" sz="4400" b="1" dirty="0">
                <a:solidFill>
                  <a:schemeClr val="tx1"/>
                </a:solidFill>
              </a:rPr>
              <a:t>has an artery that transports food and oxygenated blood and a vein that transports waste products and deoxygenated blood from the embryo to the placenta.</a:t>
            </a:r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32800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535" y="307423"/>
            <a:ext cx="11658600" cy="621456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600" b="1" u="dbl" dirty="0" smtClean="0">
                <a:solidFill>
                  <a:srgbClr val="0070C0"/>
                </a:solidFill>
              </a:rPr>
              <a:t>Placenta</a:t>
            </a:r>
            <a:r>
              <a:rPr lang="en-US" sz="3600" b="1" u="dbl" dirty="0">
                <a:solidFill>
                  <a:srgbClr val="0070C0"/>
                </a:solidFill>
              </a:rPr>
              <a:t>.</a:t>
            </a:r>
            <a:endParaRPr lang="en-US" sz="3600" b="1" dirty="0">
              <a:solidFill>
                <a:srgbClr val="0070C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</a:rPr>
              <a:t> </a:t>
            </a:r>
            <a:r>
              <a:rPr lang="en-US" sz="3600" b="1" dirty="0">
                <a:solidFill>
                  <a:schemeClr val="tx1"/>
                </a:solidFill>
              </a:rPr>
              <a:t>Attaches the embryo to the walls of the uterus.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</a:rPr>
              <a:t> </a:t>
            </a:r>
            <a:r>
              <a:rPr lang="en-US" sz="3600" b="1" dirty="0">
                <a:solidFill>
                  <a:schemeClr val="tx1"/>
                </a:solidFill>
              </a:rPr>
              <a:t>Prevents the mother’s blood from mixing with that of the embryo.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</a:rPr>
              <a:t> </a:t>
            </a:r>
            <a:r>
              <a:rPr lang="en-US" sz="3600" b="1" dirty="0">
                <a:solidFill>
                  <a:schemeClr val="tx1"/>
                </a:solidFill>
              </a:rPr>
              <a:t>Stores waste products from the embryo until they diffuse through to the mother’s blood.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</a:rPr>
              <a:t> </a:t>
            </a:r>
            <a:r>
              <a:rPr lang="en-US" sz="3600" b="1" dirty="0">
                <a:solidFill>
                  <a:schemeClr val="tx1"/>
                </a:solidFill>
              </a:rPr>
              <a:t>Stores food and oxygen until they are taken by the embryo</a:t>
            </a:r>
            <a:r>
              <a:rPr lang="en-US" sz="3600" b="1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b="1" dirty="0" smtClean="0">
                <a:solidFill>
                  <a:schemeClr val="tx1"/>
                </a:solidFill>
              </a:rPr>
              <a:t>It supplies food and oxygen to the embryo.</a:t>
            </a:r>
            <a:endParaRPr lang="en-US" sz="36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3600" b="1" u="dbl" dirty="0" smtClean="0">
                <a:solidFill>
                  <a:srgbClr val="0070C0"/>
                </a:solidFill>
              </a:rPr>
              <a:t>Amniotic </a:t>
            </a:r>
            <a:r>
              <a:rPr lang="en-US" sz="3600" b="1" u="dbl" dirty="0">
                <a:solidFill>
                  <a:srgbClr val="0070C0"/>
                </a:solidFill>
              </a:rPr>
              <a:t>fluids.</a:t>
            </a:r>
            <a:endParaRPr lang="en-US" sz="3600" b="1" dirty="0">
              <a:solidFill>
                <a:srgbClr val="0070C0"/>
              </a:solidFill>
            </a:endParaRPr>
          </a:p>
          <a:p>
            <a:pPr marL="45720" indent="0">
              <a:buNone/>
            </a:pPr>
            <a:r>
              <a:rPr lang="en-US" sz="3600" b="1" dirty="0">
                <a:solidFill>
                  <a:schemeClr val="tx1"/>
                </a:solidFill>
              </a:rPr>
              <a:t>Protects the embryo from pressure acting on it on all sides.</a:t>
            </a:r>
          </a:p>
          <a:p>
            <a:pPr marL="0" lvl="0" indent="0">
              <a:buNone/>
            </a:pPr>
            <a:r>
              <a:rPr lang="en-US" sz="3600" b="1" u="dbl" dirty="0">
                <a:solidFill>
                  <a:srgbClr val="0070C0"/>
                </a:solidFill>
              </a:rPr>
              <a:t>Amniotic sac.</a:t>
            </a:r>
            <a:endParaRPr lang="en-US" sz="3600" b="1" dirty="0">
              <a:solidFill>
                <a:srgbClr val="0070C0"/>
              </a:solidFill>
            </a:endParaRPr>
          </a:p>
          <a:p>
            <a:pPr marL="45720" indent="0">
              <a:buNone/>
            </a:pPr>
            <a:r>
              <a:rPr lang="en-US" sz="3600" b="1" dirty="0">
                <a:solidFill>
                  <a:schemeClr val="tx1"/>
                </a:solidFill>
              </a:rPr>
              <a:t>This is a sac for keeping the amniotic fluid and the embryo.</a:t>
            </a:r>
          </a:p>
          <a:p>
            <a:pPr marL="0" lvl="0" indent="0">
              <a:buNone/>
            </a:pPr>
            <a:r>
              <a:rPr lang="en-US" sz="3600" b="1" u="sng" dirty="0">
                <a:solidFill>
                  <a:srgbClr val="0070C0"/>
                </a:solidFill>
              </a:rPr>
              <a:t>Cervix.</a:t>
            </a:r>
            <a:endParaRPr lang="en-US" sz="3600" b="1" dirty="0">
              <a:solidFill>
                <a:srgbClr val="0070C0"/>
              </a:solidFill>
            </a:endParaRPr>
          </a:p>
          <a:p>
            <a:pPr marL="45720" indent="0">
              <a:buNone/>
            </a:pPr>
            <a:r>
              <a:rPr lang="en-US" sz="3600" b="1" dirty="0">
                <a:solidFill>
                  <a:schemeClr val="tx1"/>
                </a:solidFill>
              </a:rPr>
              <a:t>Separates the uterus from the vagina and closes the Uterus during pregnancy</a:t>
            </a:r>
            <a:r>
              <a:rPr lang="en-US" sz="3600" b="1" dirty="0" smtClean="0">
                <a:solidFill>
                  <a:schemeClr val="tx1"/>
                </a:solidFill>
              </a:rPr>
              <a:t>.</a:t>
            </a:r>
            <a:endParaRPr lang="en-US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2144" y="148046"/>
            <a:ext cx="11713028" cy="6269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28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Activity:  </a:t>
            </a:r>
            <a:endParaRPr lang="en-US" sz="2000" b="1" u="sng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GB" sz="24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Write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 sentence to show the meaning of the following;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alphaLcParenR"/>
            </a:pP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Fertilisation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alphaLcParenR"/>
            </a:pP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Implantation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Give 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 one sign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 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shows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 a woman is pregnant. 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Briefly explain why you would advise a pregnant woman to go for ante-natal care. 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Point out any 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 sign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danger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during pregnancy.</a:t>
            </a: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State 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function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the umbilical cord to the foetus.</a:t>
            </a: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.How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does the foetus benefit from the placenta?</a:t>
            </a:r>
          </a:p>
          <a:p>
            <a:pPr>
              <a:lnSpc>
                <a:spcPct val="115000"/>
              </a:lnSpc>
              <a:spcAft>
                <a:spcPts val="225"/>
              </a:spcAft>
            </a:pP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r>
              <a:rPr lang="en-GB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GB" sz="28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 the fluid that protects the developing foetus from external pressure.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77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" y="0"/>
            <a:ext cx="11724701" cy="67757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40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Sex determination</a:t>
            </a:r>
            <a:endParaRPr lang="en-US" sz="36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36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The sex of a child is determined by sex chromosomes contained in the sperms and ova.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36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Types of chromosomes</a:t>
            </a:r>
            <a:endParaRPr lang="en-US" sz="24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900"/>
              </a:spcAft>
              <a:buFont typeface="Arial Narrow" panose="020B0606020202030204" pitchFamily="34" charset="0"/>
              <a:buChar char="-"/>
            </a:pPr>
            <a:r>
              <a:rPr lang="en-US" sz="36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X type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15000"/>
              </a:lnSpc>
              <a:spcAft>
                <a:spcPts val="900"/>
              </a:spcAft>
              <a:buFont typeface="Arial Narrow" panose="020B0606020202030204" pitchFamily="34" charset="0"/>
              <a:buChar char="-"/>
            </a:pPr>
            <a:r>
              <a:rPr lang="en-US" sz="36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Y type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>
              <a:lnSpc>
                <a:spcPct val="115000"/>
              </a:lnSpc>
              <a:spcAft>
                <a:spcPts val="900"/>
              </a:spcAft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All ova produced by women carry only type X chromosome.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>
              <a:lnSpc>
                <a:spcPct val="115000"/>
              </a:lnSpc>
              <a:spcAft>
                <a:spcPts val="900"/>
              </a:spcAft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Men produce sperms of both X and Y type chromosomes.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>
              <a:lnSpc>
                <a:spcPct val="115000"/>
              </a:lnSpc>
              <a:spcAft>
                <a:spcPts val="900"/>
              </a:spcAft>
            </a:pP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When an ovum (X type) is fertilized by a sperm of </a:t>
            </a:r>
            <a:r>
              <a:rPr lang="en-US" sz="28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X, </a:t>
            </a:r>
            <a:r>
              <a:rPr lang="en-US" sz="28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the baby will be a girl.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67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6571" y="174172"/>
            <a:ext cx="11517087" cy="647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>
              <a:lnSpc>
                <a:spcPct val="115000"/>
              </a:lnSpc>
              <a:spcAft>
                <a:spcPts val="900"/>
              </a:spcAft>
            </a:pP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When an ovum (X type) is </a:t>
            </a: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fertilized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by a sperm of Y type – the baby will be a boy.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900"/>
              </a:spcAft>
            </a:pPr>
            <a:endParaRPr lang="en-US" sz="4000" b="1" dirty="0">
              <a:latin typeface="Century Gothic" panose="020B0502020202020204" pitchFamily="34" charset="0"/>
              <a:ea typeface="Calibri" panose="020F0502020204030204" pitchFamily="34" charset="0"/>
              <a:cs typeface="Tahoma" panose="020B0604030504040204" pitchFamily="34" charset="0"/>
            </a:endParaRPr>
          </a:p>
          <a:p>
            <a:pPr>
              <a:lnSpc>
                <a:spcPct val="115000"/>
              </a:lnSpc>
              <a:spcAft>
                <a:spcPts val="900"/>
              </a:spcAft>
            </a:pPr>
            <a:r>
              <a:rPr lang="en-US" sz="4000" b="1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N.B</a:t>
            </a: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The cells that determine whether a baby will be a boy or a girl come from a man.</a:t>
            </a:r>
          </a:p>
          <a:p>
            <a:pPr>
              <a:lnSpc>
                <a:spcPct val="115000"/>
              </a:lnSpc>
              <a:spcAft>
                <a:spcPts val="900"/>
              </a:spcAft>
            </a:pP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00075" indent="-428625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XX 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--  results into a girl                                       </a:t>
            </a:r>
            <a:endParaRPr lang="en-US" sz="4000" b="1" dirty="0" smtClean="0">
              <a:latin typeface="Century Gothic" panose="020B0502020202020204" pitchFamily="34" charset="0"/>
              <a:ea typeface="Calibri" panose="020F0502020204030204" pitchFamily="34" charset="0"/>
              <a:cs typeface="Tahoma" panose="020B0604030504040204" pitchFamily="34" charset="0"/>
            </a:endParaRPr>
          </a:p>
          <a:p>
            <a:pPr marL="600075" indent="-428625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ü"/>
            </a:pPr>
            <a:r>
              <a:rPr lang="en-US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 </a:t>
            </a:r>
            <a:r>
              <a:rPr lang="en-US" sz="4000" b="1" dirty="0"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XY   --  results into a boy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91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724" y="257481"/>
            <a:ext cx="11303306" cy="760163"/>
          </a:xfrm>
        </p:spPr>
        <p:txBody>
          <a:bodyPr>
            <a:normAutofit fontScale="90000"/>
          </a:bodyPr>
          <a:lstStyle/>
          <a:p>
            <a:r>
              <a:rPr lang="en-US" sz="5400" b="1" dirty="0">
                <a:solidFill>
                  <a:srgbClr val="FF0000"/>
                </a:solidFill>
              </a:rPr>
              <a:t>Twins</a:t>
            </a:r>
            <a:r>
              <a:rPr lang="en-US" sz="5400" b="1" dirty="0" smtClean="0">
                <a:solidFill>
                  <a:srgbClr val="FF0000"/>
                </a:solidFill>
              </a:rPr>
              <a:t>.</a:t>
            </a:r>
            <a:endParaRPr lang="en-US" sz="5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724" y="914400"/>
            <a:ext cx="11226189" cy="5943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These are two babies born by the same mother at the same time.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77" y="1881051"/>
            <a:ext cx="5305286" cy="45748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817" y="1881051"/>
            <a:ext cx="5166944" cy="432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08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625" y="330506"/>
            <a:ext cx="11578728" cy="62796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0070C0"/>
                </a:solidFill>
              </a:rPr>
              <a:t>Types of twins.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b="1" dirty="0"/>
              <a:t> </a:t>
            </a:r>
            <a:r>
              <a:rPr lang="en-US" sz="4000" b="1" dirty="0">
                <a:solidFill>
                  <a:schemeClr val="tx1"/>
                </a:solidFill>
              </a:rPr>
              <a:t>Fraternal twins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Identical twins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Siamese twins</a:t>
            </a:r>
          </a:p>
          <a:p>
            <a:pPr marL="0" indent="0">
              <a:buNone/>
            </a:pPr>
            <a:r>
              <a:rPr lang="en-US" sz="4000" b="1" dirty="0">
                <a:solidFill>
                  <a:srgbClr val="0070C0"/>
                </a:solidFill>
              </a:rPr>
              <a:t>Identical twins: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This is when one fertilized ovum divides normally and grows into two separate babies.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They are usually of the same sex and their physical features are the same.</a:t>
            </a:r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29231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438" y="286439"/>
            <a:ext cx="11468560" cy="6048260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The </a:t>
            </a:r>
            <a:r>
              <a:rPr lang="en-US" sz="3200" b="1" dirty="0">
                <a:solidFill>
                  <a:schemeClr val="tx1"/>
                </a:solidFill>
              </a:rPr>
              <a:t>male reproductive cells are produced in the </a:t>
            </a:r>
            <a:r>
              <a:rPr lang="en-US" sz="3200" b="1" dirty="0" smtClean="0">
                <a:solidFill>
                  <a:srgbClr val="00B0F0"/>
                </a:solidFill>
              </a:rPr>
              <a:t>testes </a:t>
            </a:r>
            <a:r>
              <a:rPr lang="en-US" sz="3200" b="1" dirty="0">
                <a:solidFill>
                  <a:srgbClr val="00B0F0"/>
                </a:solidFill>
              </a:rPr>
              <a:t>(testicles).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The </a:t>
            </a:r>
            <a:r>
              <a:rPr lang="en-US" sz="3200" b="1" dirty="0">
                <a:solidFill>
                  <a:schemeClr val="tx1"/>
                </a:solidFill>
              </a:rPr>
              <a:t>female reproductive cells are produced by the </a:t>
            </a:r>
            <a:r>
              <a:rPr lang="en-US" sz="3200" b="1" dirty="0">
                <a:solidFill>
                  <a:srgbClr val="00B0F0"/>
                </a:solidFill>
              </a:rPr>
              <a:t>ovaries.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Reproduction </a:t>
            </a:r>
            <a:r>
              <a:rPr lang="en-US" sz="3200" b="1" dirty="0">
                <a:solidFill>
                  <a:schemeClr val="tx1"/>
                </a:solidFill>
              </a:rPr>
              <a:t>becomes possible when animals become mature and mate.</a:t>
            </a:r>
          </a:p>
          <a:p>
            <a:pPr marL="0" indent="0">
              <a:buNone/>
            </a:pPr>
            <a:endParaRPr lang="en-US" sz="3200" b="1" dirty="0" smtClean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sz="3200" b="1" dirty="0" smtClean="0">
                <a:solidFill>
                  <a:srgbClr val="00B0F0"/>
                </a:solidFill>
              </a:rPr>
              <a:t>Hermaphrodites </a:t>
            </a:r>
            <a:r>
              <a:rPr lang="en-US" sz="3200" b="1" dirty="0">
                <a:solidFill>
                  <a:schemeClr val="tx1"/>
                </a:solidFill>
              </a:rPr>
              <a:t>are animals that have both male and female reproductive organs on themselves.</a:t>
            </a:r>
          </a:p>
          <a:p>
            <a:pPr marL="0" indent="0">
              <a:buNone/>
            </a:pPr>
            <a:r>
              <a:rPr lang="en-US" sz="3200" b="1" dirty="0">
                <a:solidFill>
                  <a:srgbClr val="FF0000"/>
                </a:solidFill>
              </a:rPr>
              <a:t>Examples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Earthworms</a:t>
            </a:r>
            <a:endParaRPr lang="en-US" sz="32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Snail</a:t>
            </a:r>
            <a:endParaRPr lang="en-US" sz="3200" b="1" dirty="0">
              <a:solidFill>
                <a:schemeClr val="tx1"/>
              </a:solidFill>
            </a:endParaRPr>
          </a:p>
          <a:p>
            <a:endParaRPr lang="en-US" sz="300" b="1" dirty="0"/>
          </a:p>
        </p:txBody>
      </p:sp>
    </p:spTree>
    <p:extLst>
      <p:ext uri="{BB962C8B-B14F-4D97-AF65-F5344CB8AC3E}">
        <p14:creationId xmlns:p14="http://schemas.microsoft.com/office/powerpoint/2010/main" val="338502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378" y="335261"/>
            <a:ext cx="4511384" cy="35166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12" y="1250499"/>
            <a:ext cx="6147413" cy="5202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312" y="3959558"/>
            <a:ext cx="4660450" cy="249374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6012" y="220337"/>
            <a:ext cx="62352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Identical twins</a:t>
            </a:r>
            <a:r>
              <a:rPr lang="en-US" sz="1100" b="1" dirty="0">
                <a:solidFill>
                  <a:srgbClr val="0070C0"/>
                </a:solidFill>
              </a:rPr>
              <a:t>:</a:t>
            </a:r>
            <a:endParaRPr lang="en-US" sz="11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10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4404" y="231354"/>
            <a:ext cx="11633813" cy="63997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b="1" dirty="0" smtClean="0">
                <a:solidFill>
                  <a:srgbClr val="0070C0"/>
                </a:solidFill>
              </a:rPr>
              <a:t>Siamese </a:t>
            </a:r>
            <a:r>
              <a:rPr lang="en-US" sz="4000" b="1" dirty="0">
                <a:solidFill>
                  <a:srgbClr val="0070C0"/>
                </a:solidFill>
              </a:rPr>
              <a:t>twins.</a:t>
            </a:r>
          </a:p>
          <a:p>
            <a:pPr marL="0" indent="0">
              <a:buNone/>
            </a:pPr>
            <a:r>
              <a:rPr lang="en-US" sz="4000" b="1" dirty="0" smtClean="0">
                <a:solidFill>
                  <a:schemeClr val="tx1"/>
                </a:solidFill>
              </a:rPr>
              <a:t>These twins </a:t>
            </a:r>
            <a:r>
              <a:rPr lang="en-US" sz="4000" b="1" dirty="0">
                <a:solidFill>
                  <a:schemeClr val="tx1"/>
                </a:solidFill>
              </a:rPr>
              <a:t>whose body remains joining</a:t>
            </a:r>
            <a:r>
              <a:rPr lang="en-US" sz="4000" b="1" dirty="0" smtClean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endParaRPr lang="en-US" sz="2400" b="1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388" y="2403392"/>
            <a:ext cx="5213576" cy="39643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23" y="1633304"/>
            <a:ext cx="5673687" cy="486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81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455" y="319489"/>
            <a:ext cx="11611778" cy="62575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b="1" dirty="0">
                <a:solidFill>
                  <a:srgbClr val="0070C0"/>
                </a:solidFill>
              </a:rPr>
              <a:t>Fraternal twins.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This is when two ova are released and fertilized to develop into the embryo.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tx1"/>
                </a:solidFill>
              </a:rPr>
              <a:t>They are not always of the same sex.</a:t>
            </a:r>
          </a:p>
          <a:p>
            <a:pPr marL="0" indent="0">
              <a:buNone/>
            </a:pPr>
            <a:r>
              <a:rPr lang="en-US" sz="3600" b="1" dirty="0" smtClean="0">
                <a:solidFill>
                  <a:srgbClr val="FF0000"/>
                </a:solidFill>
              </a:rPr>
              <a:t>What </a:t>
            </a:r>
            <a:r>
              <a:rPr lang="en-US" sz="3600" b="1" dirty="0">
                <a:solidFill>
                  <a:srgbClr val="FF0000"/>
                </a:solidFill>
              </a:rPr>
              <a:t>is a multiple birth?</a:t>
            </a:r>
          </a:p>
          <a:p>
            <a:pPr marL="0" indent="0">
              <a:buNone/>
            </a:pPr>
            <a:r>
              <a:rPr lang="en-US" sz="3200" b="1" dirty="0">
                <a:solidFill>
                  <a:schemeClr val="tx1"/>
                </a:solidFill>
              </a:rPr>
              <a:t>This is when two or more babies are born at the same time.</a:t>
            </a:r>
          </a:p>
          <a:p>
            <a:pPr marL="0" indent="0">
              <a:buNone/>
            </a:pPr>
            <a:r>
              <a:rPr lang="en-US" sz="3200" b="1" u="sng" dirty="0"/>
              <a:t>Examples</a:t>
            </a:r>
            <a:endParaRPr lang="en-US" sz="3200" b="1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b="1" dirty="0"/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Triplets</a:t>
            </a:r>
            <a:endParaRPr lang="en-US" sz="3600" b="1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tx1"/>
                </a:solidFill>
              </a:rPr>
              <a:t> </a:t>
            </a:r>
            <a:r>
              <a:rPr lang="en-US" sz="3600" b="1" dirty="0" smtClean="0">
                <a:solidFill>
                  <a:schemeClr val="tx1"/>
                </a:solidFill>
              </a:rPr>
              <a:t>Quadruplets</a:t>
            </a:r>
            <a:endParaRPr lang="en-US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76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160" y="275422"/>
            <a:ext cx="11545679" cy="560601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EXERCISE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161" y="939580"/>
            <a:ext cx="11545678" cy="5604439"/>
          </a:xfrm>
        </p:spPr>
        <p:txBody>
          <a:bodyPr>
            <a:normAutofit fontScale="77500" lnSpcReduction="20000"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700" b="1" i="1" dirty="0" smtClean="0">
                <a:solidFill>
                  <a:schemeClr val="tx1"/>
                </a:solidFill>
              </a:rPr>
              <a:t>What </a:t>
            </a:r>
            <a:r>
              <a:rPr lang="en-US" sz="4700" b="1" i="1" dirty="0">
                <a:solidFill>
                  <a:schemeClr val="tx1"/>
                </a:solidFill>
              </a:rPr>
              <a:t>does the term gestation period mean?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700" b="1" i="1" dirty="0" smtClean="0">
                <a:solidFill>
                  <a:schemeClr val="tx1"/>
                </a:solidFill>
              </a:rPr>
              <a:t>What </a:t>
            </a:r>
            <a:r>
              <a:rPr lang="en-US" sz="4700" b="1" i="1" dirty="0">
                <a:solidFill>
                  <a:schemeClr val="tx1"/>
                </a:solidFill>
              </a:rPr>
              <a:t>is the gestation period of a pregnant woman?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700" b="1" i="1" dirty="0" smtClean="0">
                <a:solidFill>
                  <a:schemeClr val="tx1"/>
                </a:solidFill>
              </a:rPr>
              <a:t>Why </a:t>
            </a:r>
            <a:r>
              <a:rPr lang="en-US" sz="4700" b="1" i="1" dirty="0">
                <a:solidFill>
                  <a:schemeClr val="tx1"/>
                </a:solidFill>
              </a:rPr>
              <a:t>does the baby cry immediately it is born?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700" b="1" i="1" dirty="0" smtClean="0">
                <a:solidFill>
                  <a:schemeClr val="tx1"/>
                </a:solidFill>
              </a:rPr>
              <a:t>Give </a:t>
            </a:r>
            <a:r>
              <a:rPr lang="en-US" sz="4700" b="1" i="1" dirty="0">
                <a:solidFill>
                  <a:schemeClr val="tx1"/>
                </a:solidFill>
              </a:rPr>
              <a:t>any two secondary sex characteristics common to both boys and girls.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700" b="1" i="1" dirty="0" smtClean="0">
                <a:solidFill>
                  <a:schemeClr val="tx1"/>
                </a:solidFill>
              </a:rPr>
              <a:t>State </a:t>
            </a:r>
            <a:r>
              <a:rPr lang="en-US" sz="4700" b="1" i="1" dirty="0">
                <a:solidFill>
                  <a:schemeClr val="tx1"/>
                </a:solidFill>
              </a:rPr>
              <a:t>the main reason why organisms reproduce.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700" b="1" i="1" dirty="0" smtClean="0">
                <a:solidFill>
                  <a:schemeClr val="tx1"/>
                </a:solidFill>
              </a:rPr>
              <a:t>State </a:t>
            </a:r>
            <a:r>
              <a:rPr lang="en-US" sz="4700" b="1" i="1" dirty="0">
                <a:solidFill>
                  <a:schemeClr val="tx1"/>
                </a:solidFill>
              </a:rPr>
              <a:t>any one similarity between reptiles and Amphibians in terms of reproduction.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700" b="1" i="1" dirty="0" smtClean="0">
                <a:solidFill>
                  <a:schemeClr val="tx1"/>
                </a:solidFill>
              </a:rPr>
              <a:t>Give </a:t>
            </a:r>
            <a:r>
              <a:rPr lang="en-US" sz="4700" b="1" i="1" dirty="0">
                <a:solidFill>
                  <a:schemeClr val="tx1"/>
                </a:solidFill>
              </a:rPr>
              <a:t>any one type of fertilization.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6094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489" y="374574"/>
            <a:ext cx="11501610" cy="613639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8. State any one organism that undergoes </a:t>
            </a:r>
            <a:r>
              <a:rPr lang="en-US" sz="4400" b="1" i="1" dirty="0" smtClean="0">
                <a:solidFill>
                  <a:schemeClr val="tx1"/>
                </a:solidFill>
              </a:rPr>
              <a:t>	the </a:t>
            </a:r>
            <a:r>
              <a:rPr lang="en-US" sz="4400" b="1" i="1" dirty="0">
                <a:solidFill>
                  <a:schemeClr val="tx1"/>
                </a:solidFill>
              </a:rPr>
              <a:t>above mentioned type of fertilisation.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9. Where do the following take place during </a:t>
            </a:r>
            <a:r>
              <a:rPr lang="en-US" sz="4400" b="1" i="1" dirty="0" smtClean="0">
                <a:solidFill>
                  <a:schemeClr val="tx1"/>
                </a:solidFill>
              </a:rPr>
              <a:t>	pregnancy</a:t>
            </a:r>
            <a:r>
              <a:rPr lang="en-US" sz="4400" b="1" i="1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   a). implantation……………………….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   b). conception…………………………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   c). fertilization……………………………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10. State the general name given to the </a:t>
            </a:r>
            <a:r>
              <a:rPr lang="en-US" sz="4400" b="1" i="1" dirty="0" smtClean="0">
                <a:solidFill>
                  <a:schemeClr val="tx1"/>
                </a:solidFill>
              </a:rPr>
              <a:t>	reproductive </a:t>
            </a:r>
            <a:r>
              <a:rPr lang="en-US" sz="4400" b="1" i="1" dirty="0">
                <a:solidFill>
                  <a:schemeClr val="tx1"/>
                </a:solidFill>
              </a:rPr>
              <a:t>cells.</a:t>
            </a:r>
          </a:p>
          <a:p>
            <a:pPr marL="0" indent="0">
              <a:buNone/>
            </a:pPr>
            <a:r>
              <a:rPr lang="en-US" sz="4400" b="1" i="1" dirty="0">
                <a:solidFill>
                  <a:schemeClr val="tx1"/>
                </a:solidFill>
              </a:rPr>
              <a:t>11. How are the sperms in human beings </a:t>
            </a:r>
            <a:r>
              <a:rPr lang="en-US" sz="4400" b="1" i="1" dirty="0" smtClean="0">
                <a:solidFill>
                  <a:schemeClr val="tx1"/>
                </a:solidFill>
              </a:rPr>
              <a:t>	similar </a:t>
            </a:r>
            <a:r>
              <a:rPr lang="en-US" sz="4400" b="1" i="1" dirty="0">
                <a:solidFill>
                  <a:schemeClr val="tx1"/>
                </a:solidFill>
              </a:rPr>
              <a:t>to pollen grains in plants?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53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438" y="297457"/>
            <a:ext cx="11589745" cy="62245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b="1" i="1" dirty="0">
                <a:solidFill>
                  <a:schemeClr val="tx1"/>
                </a:solidFill>
              </a:rPr>
              <a:t>12. What type of fertilization do humans </a:t>
            </a:r>
            <a:r>
              <a:rPr lang="en-US" sz="4000" b="1" i="1" dirty="0" smtClean="0">
                <a:solidFill>
                  <a:schemeClr val="tx1"/>
                </a:solidFill>
              </a:rPr>
              <a:t>	undergo</a:t>
            </a:r>
            <a:r>
              <a:rPr lang="en-US" sz="4000" b="1" i="1" dirty="0">
                <a:solidFill>
                  <a:schemeClr val="tx1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4000" b="1" i="1" dirty="0">
                <a:solidFill>
                  <a:schemeClr val="tx1"/>
                </a:solidFill>
              </a:rPr>
              <a:t>13. How are the ova different from the </a:t>
            </a:r>
            <a:r>
              <a:rPr lang="en-US" sz="4000" b="1" i="1" dirty="0" smtClean="0">
                <a:solidFill>
                  <a:schemeClr val="tx1"/>
                </a:solidFill>
              </a:rPr>
              <a:t>	sperms</a:t>
            </a:r>
            <a:r>
              <a:rPr lang="en-US" sz="4000" b="1" i="1" dirty="0">
                <a:solidFill>
                  <a:schemeClr val="tx1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4000" b="1" i="1" dirty="0">
                <a:solidFill>
                  <a:schemeClr val="tx1"/>
                </a:solidFill>
              </a:rPr>
              <a:t>14. How are the testis similar to the anther </a:t>
            </a:r>
            <a:r>
              <a:rPr lang="en-US" sz="4000" b="1" i="1" dirty="0" smtClean="0">
                <a:solidFill>
                  <a:schemeClr val="tx1"/>
                </a:solidFill>
              </a:rPr>
              <a:t>	heads</a:t>
            </a:r>
            <a:r>
              <a:rPr lang="en-US" sz="4000" b="1" i="1" dirty="0">
                <a:solidFill>
                  <a:schemeClr val="tx1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4000" b="1" i="1" dirty="0">
                <a:solidFill>
                  <a:schemeClr val="tx1"/>
                </a:solidFill>
              </a:rPr>
              <a:t>15. Where does fertilisation take place in </a:t>
            </a:r>
            <a:r>
              <a:rPr lang="en-US" sz="4000" b="1" i="1" dirty="0" smtClean="0">
                <a:solidFill>
                  <a:schemeClr val="tx1"/>
                </a:solidFill>
              </a:rPr>
              <a:t>	humans</a:t>
            </a:r>
            <a:r>
              <a:rPr lang="en-US" sz="4000" b="1" i="1" dirty="0">
                <a:solidFill>
                  <a:schemeClr val="tx1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4000" b="1" i="1" dirty="0">
                <a:solidFill>
                  <a:schemeClr val="tx1"/>
                </a:solidFill>
              </a:rPr>
              <a:t>16. How are humans and cows similar in </a:t>
            </a:r>
            <a:r>
              <a:rPr lang="en-US" sz="4000" b="1" i="1" dirty="0" smtClean="0">
                <a:solidFill>
                  <a:schemeClr val="tx1"/>
                </a:solidFill>
              </a:rPr>
              <a:t>	fertilization</a:t>
            </a:r>
            <a:r>
              <a:rPr lang="en-US" sz="4000" b="1" i="1" dirty="0">
                <a:solidFill>
                  <a:schemeClr val="tx1"/>
                </a:solidFill>
              </a:rPr>
              <a:t>?</a:t>
            </a:r>
          </a:p>
          <a:p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19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572" y="176270"/>
            <a:ext cx="11523645" cy="738130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rgbClr val="FF0000"/>
                </a:solidFill>
              </a:rPr>
              <a:t>Teenage pregnancy</a:t>
            </a:r>
            <a:r>
              <a:rPr lang="en-US" sz="5400" b="1" dirty="0" smtClean="0">
                <a:solidFill>
                  <a:srgbClr val="FF0000"/>
                </a:solidFill>
              </a:rPr>
              <a:t>.</a:t>
            </a:r>
            <a:endParaRPr lang="en-US" sz="54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572" y="897875"/>
            <a:ext cx="11442854" cy="576072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type of pregnancy that takes place below the age of adulthood.</a:t>
            </a:r>
          </a:p>
          <a:p>
            <a:pPr marL="0" indent="0">
              <a:lnSpc>
                <a:spcPct val="115000"/>
              </a:lnSpc>
              <a:spcAft>
                <a:spcPts val="900"/>
              </a:spcAft>
              <a:buNone/>
            </a:pPr>
            <a:r>
              <a:rPr lang="en-US" sz="4300" b="1" u="sng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Causes of teenage pregnancy</a:t>
            </a:r>
            <a:endParaRPr lang="en-US" sz="35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9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Peer influence</a:t>
            </a:r>
            <a:endParaRPr lang="en-US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9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Rape</a:t>
            </a:r>
            <a:endParaRPr lang="en-US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9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Poverty</a:t>
            </a:r>
            <a:endParaRPr lang="en-US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9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Forced marriage</a:t>
            </a:r>
            <a:endParaRPr lang="en-US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9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Early sex</a:t>
            </a:r>
            <a:endParaRPr lang="en-US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15000"/>
              </a:lnSpc>
              <a:spcAft>
                <a:spcPts val="900"/>
              </a:spcAft>
              <a:buFont typeface="Wingdings" panose="05000000000000000000" pitchFamily="2" charset="2"/>
              <a:buChar char="Ø"/>
            </a:pPr>
            <a:r>
              <a:rPr lang="en-US" sz="39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ahoma" panose="020B0604030504040204" pitchFamily="34" charset="0"/>
              </a:rPr>
              <a:t>Drug abuse</a:t>
            </a:r>
            <a:endParaRPr lang="en-US" sz="2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666" y="2044026"/>
            <a:ext cx="4061551" cy="452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6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523" y="506777"/>
            <a:ext cx="11468560" cy="5916058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7100" b="1" dirty="0">
                <a:solidFill>
                  <a:srgbClr val="FF0000"/>
                </a:solidFill>
              </a:rPr>
              <a:t>Effects or dangers of teenage pregnancy.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5800" b="1" dirty="0"/>
              <a:t> </a:t>
            </a:r>
            <a:r>
              <a:rPr lang="en-US" sz="5800" b="1" dirty="0">
                <a:solidFill>
                  <a:schemeClr val="tx1"/>
                </a:solidFill>
              </a:rPr>
              <a:t>It leads to school drop outs.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5800" b="1" dirty="0">
                <a:solidFill>
                  <a:schemeClr val="tx1"/>
                </a:solidFill>
              </a:rPr>
              <a:t> May lead to death of a baby due to lack of enough care.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5800" b="1" dirty="0">
                <a:solidFill>
                  <a:schemeClr val="tx1"/>
                </a:solidFill>
              </a:rPr>
              <a:t> It may lead to the death of the expectant mother due to attempted abortion</a:t>
            </a:r>
            <a:r>
              <a:rPr lang="en-US" sz="5800" b="1" dirty="0" smtClean="0">
                <a:solidFill>
                  <a:schemeClr val="tx1"/>
                </a:solidFill>
              </a:rPr>
              <a:t>.(maternal mortality rate)</a:t>
            </a:r>
            <a:endParaRPr lang="en-US" sz="5800" b="1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5800" b="1" dirty="0">
                <a:solidFill>
                  <a:schemeClr val="tx1"/>
                </a:solidFill>
              </a:rPr>
              <a:t> The young mother may experience obstructed labour</a:t>
            </a:r>
            <a:r>
              <a:rPr lang="en-US" sz="5800" b="1" dirty="0" smtClean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5800" b="1" dirty="0">
                <a:solidFill>
                  <a:schemeClr val="tx1"/>
                </a:solidFill>
              </a:rPr>
              <a:t> </a:t>
            </a:r>
            <a:r>
              <a:rPr lang="en-US" sz="5800" b="1" dirty="0" smtClean="0">
                <a:solidFill>
                  <a:schemeClr val="tx1"/>
                </a:solidFill>
              </a:rPr>
              <a:t>It may lead to still birth.</a:t>
            </a:r>
            <a:endParaRPr lang="en-US" sz="5800" b="1" dirty="0">
              <a:solidFill>
                <a:schemeClr val="tx1"/>
              </a:solidFill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0602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572" y="357549"/>
            <a:ext cx="11402459" cy="62305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800" b="1" dirty="0" smtClean="0">
                <a:solidFill>
                  <a:srgbClr val="FF0000"/>
                </a:solidFill>
              </a:rPr>
              <a:t>Note: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4800" b="1" i="1" dirty="0" smtClean="0"/>
              <a:t> </a:t>
            </a:r>
            <a:r>
              <a:rPr lang="en-US" sz="4800" b="1" i="1" dirty="0" smtClean="0">
                <a:solidFill>
                  <a:schemeClr val="tx1"/>
                </a:solidFill>
              </a:rPr>
              <a:t>Obstructed </a:t>
            </a:r>
            <a:r>
              <a:rPr lang="en-US" sz="4800" b="1" i="1" dirty="0">
                <a:solidFill>
                  <a:schemeClr val="tx1"/>
                </a:solidFill>
              </a:rPr>
              <a:t>labour may cause severe damage to the uterus and the pelvis.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4800" b="1" i="1" dirty="0" smtClean="0">
                <a:solidFill>
                  <a:schemeClr val="tx1"/>
                </a:solidFill>
              </a:rPr>
              <a:t> The </a:t>
            </a:r>
            <a:r>
              <a:rPr lang="en-US" sz="4800" b="1" i="1" dirty="0">
                <a:solidFill>
                  <a:schemeClr val="tx1"/>
                </a:solidFill>
              </a:rPr>
              <a:t>best solution is to undergo surgical operation.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4800" b="1" i="1" dirty="0" smtClean="0">
                <a:solidFill>
                  <a:schemeClr val="tx1"/>
                </a:solidFill>
              </a:rPr>
              <a:t> The </a:t>
            </a:r>
            <a:r>
              <a:rPr lang="en-US" sz="4800" b="1" i="1" dirty="0">
                <a:solidFill>
                  <a:schemeClr val="tx1"/>
                </a:solidFill>
              </a:rPr>
              <a:t>newly born baby may get brain damage due to obstructed labour.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</a:t>
            </a:r>
            <a:r>
              <a:rPr lang="en-US" sz="4800" b="1" dirty="0">
                <a:solidFill>
                  <a:schemeClr val="tx1"/>
                </a:solidFill>
              </a:rPr>
              <a:t>Leads to forced marriage.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</a:t>
            </a:r>
            <a:r>
              <a:rPr lang="en-US" sz="4800" b="1" dirty="0">
                <a:solidFill>
                  <a:schemeClr val="tx1"/>
                </a:solidFill>
              </a:rPr>
              <a:t>Leads to low birth weight babies.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chemeClr val="tx1"/>
                </a:solidFill>
              </a:rPr>
              <a:t> </a:t>
            </a:r>
            <a:r>
              <a:rPr lang="en-US" sz="4800" b="1" dirty="0">
                <a:solidFill>
                  <a:schemeClr val="tx1"/>
                </a:solidFill>
              </a:rPr>
              <a:t>Contraction of STDs/ STIs.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81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472" y="140002"/>
            <a:ext cx="11611779" cy="1690688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Effects of teenage pregnancy to the boy</a:t>
            </a:r>
            <a:r>
              <a:rPr lang="en-US" sz="5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5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810" y="1808656"/>
            <a:ext cx="11391441" cy="470231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Dropping </a:t>
            </a:r>
            <a:r>
              <a:rPr lang="en-US" sz="4800" b="1" dirty="0">
                <a:solidFill>
                  <a:schemeClr val="tx1"/>
                </a:solidFill>
              </a:rPr>
              <a:t>out of school.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Getting </a:t>
            </a:r>
            <a:r>
              <a:rPr lang="en-US" sz="4800" b="1" dirty="0">
                <a:solidFill>
                  <a:schemeClr val="tx1"/>
                </a:solidFill>
              </a:rPr>
              <a:t>STDs/ STIs.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Being </a:t>
            </a:r>
            <a:r>
              <a:rPr lang="en-US" sz="4800" b="1" dirty="0">
                <a:solidFill>
                  <a:schemeClr val="tx1"/>
                </a:solidFill>
              </a:rPr>
              <a:t>imprisoned or mistreated by </a:t>
            </a:r>
            <a:r>
              <a:rPr lang="en-US" sz="4800" b="1" dirty="0" smtClean="0">
                <a:solidFill>
                  <a:schemeClr val="tx1"/>
                </a:solidFill>
              </a:rPr>
              <a:t>	the </a:t>
            </a:r>
            <a:r>
              <a:rPr lang="en-US" sz="4800" b="1" dirty="0">
                <a:solidFill>
                  <a:schemeClr val="tx1"/>
                </a:solidFill>
              </a:rPr>
              <a:t>girl’s parents.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The </a:t>
            </a:r>
            <a:r>
              <a:rPr lang="en-US" sz="4800" b="1" dirty="0">
                <a:solidFill>
                  <a:schemeClr val="tx1"/>
                </a:solidFill>
              </a:rPr>
              <a:t>boy can be forced to pay huge amount of money as fine.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572" y="352539"/>
            <a:ext cx="6995711" cy="647613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Puberty and adolescence.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572" y="1000152"/>
            <a:ext cx="11501611" cy="54938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0070C0"/>
                </a:solidFill>
              </a:rPr>
              <a:t>What is adolescence?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This </a:t>
            </a:r>
            <a:r>
              <a:rPr lang="en-US" sz="3200" b="1" dirty="0">
                <a:solidFill>
                  <a:schemeClr val="tx1"/>
                </a:solidFill>
              </a:rPr>
              <a:t>is a stage of development between childhood and adulthood.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It begins around 14 to 16 years in boys and 12 years in girls.</a:t>
            </a:r>
            <a:endParaRPr lang="en-US" sz="32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3200" b="1" dirty="0" smtClean="0">
                <a:solidFill>
                  <a:srgbClr val="0070C0"/>
                </a:solidFill>
              </a:rPr>
              <a:t>During </a:t>
            </a:r>
            <a:r>
              <a:rPr lang="en-US" sz="3200" b="1" dirty="0">
                <a:solidFill>
                  <a:srgbClr val="0070C0"/>
                </a:solidFill>
              </a:rPr>
              <a:t>this stage boys and girls;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desire </a:t>
            </a:r>
            <a:r>
              <a:rPr lang="en-US" sz="3200" b="1" dirty="0">
                <a:solidFill>
                  <a:schemeClr val="tx1"/>
                </a:solidFill>
              </a:rPr>
              <a:t>to be independent of adults.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want </a:t>
            </a:r>
            <a:r>
              <a:rPr lang="en-US" sz="3200" b="1" dirty="0">
                <a:solidFill>
                  <a:schemeClr val="tx1"/>
                </a:solidFill>
              </a:rPr>
              <a:t>to think for themselves.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make </a:t>
            </a:r>
            <a:r>
              <a:rPr lang="en-US" sz="3200" b="1" dirty="0">
                <a:solidFill>
                  <a:schemeClr val="tx1"/>
                </a:solidFill>
              </a:rPr>
              <a:t>their own decisions and explore new </a:t>
            </a:r>
            <a:r>
              <a:rPr lang="en-US" sz="3200" b="1" dirty="0" smtClean="0">
                <a:solidFill>
                  <a:schemeClr val="tx1"/>
                </a:solidFill>
              </a:rPr>
              <a:t>	experiences </a:t>
            </a:r>
            <a:r>
              <a:rPr lang="en-US" sz="3200" b="1" dirty="0">
                <a:solidFill>
                  <a:schemeClr val="tx1"/>
                </a:solidFill>
              </a:rPr>
              <a:t>in life.</a:t>
            </a:r>
          </a:p>
        </p:txBody>
      </p:sp>
    </p:spTree>
    <p:extLst>
      <p:ext uri="{BB962C8B-B14F-4D97-AF65-F5344CB8AC3E}">
        <p14:creationId xmlns:p14="http://schemas.microsoft.com/office/powerpoint/2010/main" val="119716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607" y="265274"/>
            <a:ext cx="11413476" cy="1325563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How to control or prevent teenage pregnancy</a:t>
            </a:r>
            <a:r>
              <a:rPr lang="en-US" sz="4800" b="1" dirty="0" smtClean="0">
                <a:solidFill>
                  <a:srgbClr val="FF0000"/>
                </a:solidFill>
              </a:rPr>
              <a:t>.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607" y="1866259"/>
            <a:ext cx="11413476" cy="4732846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4800" b="1" dirty="0"/>
              <a:t> </a:t>
            </a:r>
            <a:r>
              <a:rPr lang="en-US" sz="4800" b="1" dirty="0" smtClean="0"/>
              <a:t> </a:t>
            </a:r>
            <a:r>
              <a:rPr lang="en-US" sz="4800" b="1" dirty="0">
                <a:solidFill>
                  <a:schemeClr val="tx1"/>
                </a:solidFill>
              </a:rPr>
              <a:t>Abstain from early sex.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 Avoid </a:t>
            </a:r>
            <a:r>
              <a:rPr lang="en-US" sz="4800" b="1" dirty="0">
                <a:solidFill>
                  <a:schemeClr val="tx1"/>
                </a:solidFill>
              </a:rPr>
              <a:t>gifts, rewards from opposite sex that may result into sex as a pay back.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 Avoid </a:t>
            </a:r>
            <a:r>
              <a:rPr lang="en-US" sz="4800" b="1" dirty="0">
                <a:solidFill>
                  <a:schemeClr val="tx1"/>
                </a:solidFill>
              </a:rPr>
              <a:t>joining bad peer groups.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b="1" dirty="0">
                <a:solidFill>
                  <a:schemeClr val="tx1"/>
                </a:solidFill>
              </a:rPr>
              <a:t> </a:t>
            </a:r>
            <a:r>
              <a:rPr lang="en-US" sz="4800" b="1" dirty="0" smtClean="0">
                <a:solidFill>
                  <a:schemeClr val="tx1"/>
                </a:solidFill>
              </a:rPr>
              <a:t> Accept </a:t>
            </a:r>
            <a:r>
              <a:rPr lang="en-US" sz="4800" b="1" dirty="0">
                <a:solidFill>
                  <a:schemeClr val="tx1"/>
                </a:solidFill>
              </a:rPr>
              <a:t>advise, counselling and guidance from the teachers, parents, about your experience of a change on the body.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61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690" y="363557"/>
            <a:ext cx="10902109" cy="341838"/>
          </a:xfrm>
        </p:spPr>
        <p:txBody>
          <a:bodyPr>
            <a:no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EXERCISE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1691" y="870648"/>
            <a:ext cx="11424492" cy="562930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i="1" dirty="0">
                <a:solidFill>
                  <a:schemeClr val="tx1"/>
                </a:solidFill>
              </a:rPr>
              <a:t>1. State the collective name given to a boy or girl who produces a baby under the age of 18 years.</a:t>
            </a:r>
          </a:p>
          <a:p>
            <a:pPr marL="0" indent="0">
              <a:buNone/>
            </a:pPr>
            <a:r>
              <a:rPr lang="en-US" sz="2400" b="1" i="1" dirty="0">
                <a:solidFill>
                  <a:schemeClr val="tx1"/>
                </a:solidFill>
              </a:rPr>
              <a:t>2. What are STDs?</a:t>
            </a:r>
          </a:p>
          <a:p>
            <a:pPr marL="0" indent="0">
              <a:buNone/>
            </a:pPr>
            <a:r>
              <a:rPr lang="en-US" sz="2400" b="1" i="1" dirty="0">
                <a:solidFill>
                  <a:schemeClr val="tx1"/>
                </a:solidFill>
              </a:rPr>
              <a:t>3. Give two examples of diseases likely to be transmitted through playing unprotected sex with an infected person.</a:t>
            </a:r>
          </a:p>
          <a:p>
            <a:pPr marL="0" indent="0">
              <a:buNone/>
            </a:pPr>
            <a:r>
              <a:rPr lang="en-US" sz="2400" b="1" i="1" dirty="0">
                <a:solidFill>
                  <a:schemeClr val="tx1"/>
                </a:solidFill>
              </a:rPr>
              <a:t>4. How best can a Primary school girl protect herself from teenage pregnancy?</a:t>
            </a:r>
          </a:p>
          <a:p>
            <a:pPr marL="0" indent="0">
              <a:buNone/>
            </a:pPr>
            <a:r>
              <a:rPr lang="en-US" sz="2400" b="1" i="1" dirty="0">
                <a:solidFill>
                  <a:schemeClr val="tx1"/>
                </a:solidFill>
              </a:rPr>
              <a:t>5. Why are pregnant women regarded as vulnerable people?</a:t>
            </a:r>
          </a:p>
          <a:p>
            <a:pPr marL="0" indent="0">
              <a:buNone/>
            </a:pPr>
            <a:r>
              <a:rPr lang="en-US" sz="2400" b="1" i="1" dirty="0">
                <a:solidFill>
                  <a:schemeClr val="tx1"/>
                </a:solidFill>
              </a:rPr>
              <a:t>6. Apart from the above list one other group of vulnerable people.</a:t>
            </a:r>
          </a:p>
          <a:p>
            <a:pPr marL="0" indent="0">
              <a:buNone/>
            </a:pPr>
            <a:r>
              <a:rPr lang="en-US" sz="2400" b="1" i="1" dirty="0">
                <a:solidFill>
                  <a:schemeClr val="tx1"/>
                </a:solidFill>
              </a:rPr>
              <a:t>7. State three conditions under which a woman can be regarded vulnerable.</a:t>
            </a:r>
          </a:p>
          <a:p>
            <a:pPr marL="0" indent="0">
              <a:buNone/>
            </a:pPr>
            <a:r>
              <a:rPr lang="en-US" sz="2400" b="1" i="1" dirty="0">
                <a:solidFill>
                  <a:schemeClr val="tx1"/>
                </a:solidFill>
              </a:rPr>
              <a:t>8. Give one example of a material carried by the umbilical cord</a:t>
            </a:r>
            <a:r>
              <a:rPr lang="en-US" sz="2400" b="1" i="1" dirty="0" smtClean="0">
                <a:solidFill>
                  <a:schemeClr val="tx1"/>
                </a:solidFill>
              </a:rPr>
              <a:t>.</a:t>
            </a:r>
            <a:endParaRPr lang="en-US" sz="2400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02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758" y="313508"/>
            <a:ext cx="11226189" cy="1854925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Common diseases and disorders of the Human reproductive system</a:t>
            </a:r>
            <a:r>
              <a:rPr lang="en-US" sz="4800" b="1" dirty="0" smtClean="0">
                <a:solidFill>
                  <a:srgbClr val="FF0000"/>
                </a:solidFill>
              </a:rPr>
              <a:t>.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575" y="3490457"/>
            <a:ext cx="11016553" cy="28222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b="1" dirty="0">
                <a:solidFill>
                  <a:schemeClr val="tx1"/>
                </a:solidFill>
              </a:rPr>
              <a:t>Most diseases of the reproductive system are Sexually Transmitted Diseases [STDs</a:t>
            </a:r>
            <a:r>
              <a:rPr lang="en-US" sz="3600" b="1" u="sng" dirty="0">
                <a:solidFill>
                  <a:schemeClr val="tx1"/>
                </a:solidFill>
              </a:rPr>
              <a:t>] </a:t>
            </a:r>
          </a:p>
        </p:txBody>
      </p:sp>
    </p:spTree>
    <p:extLst>
      <p:ext uri="{BB962C8B-B14F-4D97-AF65-F5344CB8AC3E}">
        <p14:creationId xmlns:p14="http://schemas.microsoft.com/office/powerpoint/2010/main" val="94160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9104223"/>
              </p:ext>
            </p:extLst>
          </p:nvPr>
        </p:nvGraphicFramePr>
        <p:xfrm>
          <a:off x="297457" y="308474"/>
          <a:ext cx="11589744" cy="62135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62422"/>
                <a:gridCol w="3863661"/>
                <a:gridCol w="3863661"/>
              </a:tblGrid>
              <a:tr h="92920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dirty="0">
                          <a:solidFill>
                            <a:srgbClr val="FFFF00"/>
                          </a:solidFill>
                          <a:effectLst/>
                        </a:rPr>
                        <a:t>Disease</a:t>
                      </a:r>
                      <a:endParaRPr lang="en-US" sz="1400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552" marR="31552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dirty="0">
                          <a:solidFill>
                            <a:srgbClr val="FFFF00"/>
                          </a:solidFill>
                          <a:effectLst/>
                        </a:rPr>
                        <a:t>Signs and Symptoms</a:t>
                      </a:r>
                      <a:endParaRPr lang="en-US" sz="1400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552" marR="31552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dirty="0">
                          <a:solidFill>
                            <a:srgbClr val="FFFF00"/>
                          </a:solidFill>
                          <a:effectLst/>
                        </a:rPr>
                        <a:t>Prevention, Control and Treatment.</a:t>
                      </a:r>
                      <a:endParaRPr lang="en-US" sz="1400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552" marR="31552" marT="0" marB="0"/>
                </a:tc>
              </a:tr>
              <a:tr h="528430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b="1" dirty="0" smtClean="0">
                          <a:solidFill>
                            <a:srgbClr val="FF0000"/>
                          </a:solidFill>
                          <a:effectLst/>
                        </a:rPr>
                        <a:t>Gonorrhoea</a:t>
                      </a:r>
                      <a:endParaRPr lang="en-US" sz="1800" b="1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Caused by a bacteria called Gonococci or Neisseria Gonorrhoea.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552" marR="31552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u="sng" dirty="0">
                          <a:effectLst/>
                        </a:rPr>
                        <a:t>In males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-discharge of pus from the penis.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-swelling in the knee and in other joints of the body.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-pain when passing out urine.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-Difficulty in passing out urine.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-Mild </a:t>
                      </a:r>
                      <a:r>
                        <a:rPr lang="en-US" sz="1800" b="1" dirty="0" smtClean="0">
                          <a:effectLst/>
                        </a:rPr>
                        <a:t>fever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 </a:t>
                      </a:r>
                      <a:r>
                        <a:rPr lang="en-US" sz="1800" b="1" u="sng" dirty="0">
                          <a:effectLst/>
                        </a:rPr>
                        <a:t>In females.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-Blocked oviduct.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-Menstrual problems develop.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-A little pain when urinating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-Lower abdominal pain.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552" marR="31552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-</a:t>
                      </a:r>
                      <a:r>
                        <a:rPr lang="en-US" sz="2000" b="1" dirty="0">
                          <a:effectLst/>
                        </a:rPr>
                        <a:t>Having sex with one long life partner.</a:t>
                      </a:r>
                      <a:endParaRPr lang="en-US" sz="12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000" b="1" dirty="0">
                          <a:effectLst/>
                        </a:rPr>
                        <a:t>-using condoms correctly.</a:t>
                      </a:r>
                      <a:endParaRPr lang="en-US" sz="12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000" b="1" dirty="0">
                          <a:effectLst/>
                        </a:rPr>
                        <a:t>-Getting immediate treatment when </a:t>
                      </a:r>
                      <a:r>
                        <a:rPr lang="en-US" sz="2000" b="1" dirty="0" smtClean="0">
                          <a:effectLst/>
                        </a:rPr>
                        <a:t>an </a:t>
                      </a:r>
                      <a:r>
                        <a:rPr lang="en-US" sz="2000" b="1" dirty="0">
                          <a:effectLst/>
                        </a:rPr>
                        <a:t>infection is noticed</a:t>
                      </a:r>
                      <a:r>
                        <a:rPr lang="en-US" sz="2000" b="1" dirty="0" smtClean="0">
                          <a:effectLst/>
                        </a:rPr>
                        <a:t>.</a:t>
                      </a:r>
                      <a:endParaRPr lang="en-US" sz="12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000" b="1" u="sng" dirty="0">
                          <a:effectLst/>
                        </a:rPr>
                        <a:t>Note:</a:t>
                      </a:r>
                      <a:r>
                        <a:rPr lang="en-US" sz="2000" b="1" dirty="0">
                          <a:effectLst/>
                        </a:rPr>
                        <a:t> For pregnant mothers, Gonorrhea can infect the foetus eye causing blindness.</a:t>
                      </a:r>
                      <a:endParaRPr lang="en-US" sz="12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000" b="1" dirty="0">
                          <a:effectLst/>
                        </a:rPr>
                        <a:t>-Gonorrhea can cause sterility if not treated early enough.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552" marR="31552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68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2803794"/>
              </p:ext>
            </p:extLst>
          </p:nvPr>
        </p:nvGraphicFramePr>
        <p:xfrm>
          <a:off x="330506" y="308472"/>
          <a:ext cx="11523642" cy="62355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40392"/>
                <a:gridCol w="3841625"/>
                <a:gridCol w="3841625"/>
              </a:tblGrid>
              <a:tr h="623554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b="1" dirty="0" smtClean="0">
                          <a:solidFill>
                            <a:srgbClr val="FF0000"/>
                          </a:solidFill>
                          <a:effectLst/>
                        </a:rPr>
                        <a:t>Syphilis</a:t>
                      </a:r>
                      <a:endParaRPr lang="en-US" sz="1800" b="1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b="1" dirty="0">
                          <a:effectLst/>
                        </a:rPr>
                        <a:t>-Spreads by contact between sexual organs.</a:t>
                      </a:r>
                      <a:endParaRPr lang="en-US" sz="18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b="1" dirty="0">
                          <a:effectLst/>
                        </a:rPr>
                        <a:t>-Caused by bacteria.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58" marR="481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-Painless sores appear on the penis or inside the vagina.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-Sores in the throat and in the mouth.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-Swollen body joints.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-Swollen lymphatic nodes.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-Painful rush on the body 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-Loss of hair on the head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-Mild fever.</a:t>
                      </a:r>
                      <a:endParaRPr lang="en-US" sz="11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b="1" dirty="0">
                          <a:effectLst/>
                        </a:rPr>
                        <a:t>-Abdominal pain.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58" marR="4815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b="1" dirty="0">
                          <a:effectLst/>
                        </a:rPr>
                        <a:t>-Have one faithful sexual partner.</a:t>
                      </a:r>
                      <a:endParaRPr lang="en-US" sz="1600" b="1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b="1" dirty="0">
                          <a:effectLst/>
                        </a:rPr>
                        <a:t>-Provide early treatment to the patients together with your partners.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58" marR="48158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0195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2449760"/>
              </p:ext>
            </p:extLst>
          </p:nvPr>
        </p:nvGraphicFramePr>
        <p:xfrm>
          <a:off x="407625" y="352540"/>
          <a:ext cx="11358389" cy="605927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85319"/>
                <a:gridCol w="3786535"/>
                <a:gridCol w="3786535"/>
              </a:tblGrid>
              <a:tr h="60592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 err="1" smtClean="0">
                          <a:solidFill>
                            <a:srgbClr val="FF0000"/>
                          </a:solidFill>
                          <a:effectLst/>
                        </a:rPr>
                        <a:t>Trichomoniasis</a:t>
                      </a:r>
                      <a:endParaRPr lang="en-US" sz="16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-Smelly discharge from the vagina.</a:t>
                      </a:r>
                      <a:endParaRPr lang="en-US" sz="16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-Blood stained discharge.</a:t>
                      </a:r>
                      <a:endParaRPr lang="en-US" sz="16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-Itching in the vagina.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-Keep the reproductive organs clean.</a:t>
                      </a:r>
                      <a:endParaRPr lang="en-US" sz="16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-Get early treatment.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04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028346"/>
              </p:ext>
            </p:extLst>
          </p:nvPr>
        </p:nvGraphicFramePr>
        <p:xfrm>
          <a:off x="308472" y="319489"/>
          <a:ext cx="11479577" cy="62245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25707"/>
                <a:gridCol w="3826935"/>
                <a:gridCol w="3826935"/>
              </a:tblGrid>
              <a:tr h="622453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800" dirty="0" smtClean="0">
                          <a:solidFill>
                            <a:srgbClr val="FF0000"/>
                          </a:solidFill>
                          <a:effectLst/>
                        </a:rPr>
                        <a:t>Candidiasis</a:t>
                      </a:r>
                      <a:endParaRPr lang="en-US" sz="28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800" dirty="0">
                          <a:solidFill>
                            <a:srgbClr val="FF0000"/>
                          </a:solidFill>
                          <a:effectLst/>
                        </a:rPr>
                        <a:t>[Thrush]</a:t>
                      </a:r>
                      <a:endParaRPr lang="en-US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-Itchy discharge with bad smell from the vagina.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-Burning when urinating.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-Keep the reproductive organs clean.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-Wash the vagina with warm water and vinegar or lemon juice in water.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342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9022579"/>
              </p:ext>
            </p:extLst>
          </p:nvPr>
        </p:nvGraphicFramePr>
        <p:xfrm>
          <a:off x="363556" y="352540"/>
          <a:ext cx="11413476" cy="60923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03678"/>
                <a:gridCol w="3804899"/>
                <a:gridCol w="3804899"/>
              </a:tblGrid>
              <a:tr h="60923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400" dirty="0" smtClean="0">
                          <a:solidFill>
                            <a:srgbClr val="FF0000"/>
                          </a:solidFill>
                          <a:effectLst/>
                        </a:rPr>
                        <a:t>Genital </a:t>
                      </a:r>
                      <a:r>
                        <a:rPr lang="en-US" sz="4400" dirty="0">
                          <a:solidFill>
                            <a:srgbClr val="FF0000"/>
                          </a:solidFill>
                          <a:effectLst/>
                        </a:rPr>
                        <a:t>herpes [Viral]</a:t>
                      </a:r>
                      <a:endParaRPr lang="en-US" sz="24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400" dirty="0">
                          <a:effectLst/>
                        </a:rPr>
                        <a:t>-Small but very painful blisters on the private parts, anus and buttocks.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400" dirty="0">
                          <a:effectLst/>
                        </a:rPr>
                        <a:t>-Keep sexual organs clean.</a:t>
                      </a:r>
                      <a:endParaRPr lang="en-US" sz="2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400" dirty="0">
                          <a:effectLst/>
                        </a:rPr>
                        <a:t>-Get treatment early enough.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63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6316682"/>
              </p:ext>
            </p:extLst>
          </p:nvPr>
        </p:nvGraphicFramePr>
        <p:xfrm>
          <a:off x="308471" y="462708"/>
          <a:ext cx="11545677" cy="569572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47735"/>
                <a:gridCol w="3848971"/>
                <a:gridCol w="3848971"/>
              </a:tblGrid>
              <a:tr h="56957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400" dirty="0" smtClean="0">
                          <a:solidFill>
                            <a:srgbClr val="FF0000"/>
                          </a:solidFill>
                          <a:effectLst/>
                        </a:rPr>
                        <a:t>Lymphogranuloma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800" dirty="0">
                          <a:solidFill>
                            <a:srgbClr val="FF0000"/>
                          </a:solidFill>
                          <a:effectLst/>
                        </a:rPr>
                        <a:t>Venereum.</a:t>
                      </a:r>
                      <a:endParaRPr lang="en-US" sz="14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800" dirty="0">
                          <a:effectLst/>
                        </a:rPr>
                        <a:t>Caused by a bacteria.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800" dirty="0">
                          <a:effectLst/>
                        </a:rPr>
                        <a:t>-In males, large dark swellings develop in the groin.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800" dirty="0">
                          <a:effectLst/>
                        </a:rPr>
                        <a:t>-In females, painful sores in the anus.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800" dirty="0">
                          <a:effectLst/>
                        </a:rPr>
                        <a:t>-Discharge from the anal sores.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800" dirty="0">
                          <a:effectLst/>
                        </a:rPr>
                        <a:t>-Avoid sex while sores or blisters present.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800" dirty="0">
                          <a:effectLst/>
                        </a:rPr>
                        <a:t>-Wash hands frequently and avoid touching the sores.</a:t>
                      </a:r>
                      <a:endParaRPr lang="en-US" sz="14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2800" dirty="0">
                          <a:effectLst/>
                        </a:rPr>
                        <a:t>-The disease can spread to the eyes.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378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2506786"/>
              </p:ext>
            </p:extLst>
          </p:nvPr>
        </p:nvGraphicFramePr>
        <p:xfrm>
          <a:off x="374574" y="374573"/>
          <a:ext cx="11292288" cy="607029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63290"/>
                <a:gridCol w="3764499"/>
                <a:gridCol w="3764499"/>
              </a:tblGrid>
              <a:tr h="60702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400" dirty="0" smtClean="0">
                          <a:solidFill>
                            <a:srgbClr val="FF0000"/>
                          </a:solidFill>
                          <a:effectLst/>
                        </a:rPr>
                        <a:t>Genital </a:t>
                      </a:r>
                      <a:r>
                        <a:rPr lang="en-US" sz="4400" dirty="0">
                          <a:solidFill>
                            <a:srgbClr val="FF0000"/>
                          </a:solidFill>
                          <a:effectLst/>
                        </a:rPr>
                        <a:t>warts</a:t>
                      </a:r>
                      <a:endParaRPr lang="en-US" sz="24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dirty="0">
                          <a:effectLst/>
                        </a:rPr>
                        <a:t>Caused by a virus.</a:t>
                      </a:r>
                      <a:endParaRPr lang="en-US" sz="20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dirty="0">
                          <a:effectLst/>
                        </a:rPr>
                        <a:t> </a:t>
                      </a:r>
                      <a:endParaRPr lang="en-US" sz="20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dirty="0">
                          <a:effectLst/>
                        </a:rPr>
                        <a:t>-A small hard brownish skin growth with rough surface appear on the penis scrotum, vagina or the anus.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dirty="0">
                          <a:effectLst/>
                        </a:rPr>
                        <a:t>-Apply the Vaseline on the wart.</a:t>
                      </a:r>
                      <a:endParaRPr lang="en-US" sz="20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dirty="0">
                          <a:effectLst/>
                        </a:rPr>
                        <a:t>-Get treatment from a health worker.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036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472" y="330507"/>
            <a:ext cx="11534661" cy="5684704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  <a:buFont typeface="Wingdings" panose="05000000000000000000" pitchFamily="2" charset="2"/>
              <a:buChar char="Ø"/>
            </a:pPr>
            <a:endParaRPr lang="en-GB" sz="2400" b="1" dirty="0" smtClean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buFont typeface="Wingdings" panose="05000000000000000000" pitchFamily="2" charset="2"/>
              <a:buChar char="Ø"/>
            </a:pPr>
            <a:r>
              <a:rPr lang="en-GB" sz="4400" b="1" dirty="0" smtClean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Adolescence </a:t>
            </a: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usually ends at 21 years. </a:t>
            </a:r>
            <a:endParaRPr lang="en-US" sz="44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buFont typeface="Wingdings" panose="05000000000000000000" pitchFamily="2" charset="2"/>
              <a:buChar char="Ø"/>
            </a:pP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boy or a girl at this stage is called an </a:t>
            </a:r>
            <a:r>
              <a:rPr lang="en-GB" sz="44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adolescent</a:t>
            </a:r>
            <a:r>
              <a:rPr lang="en-GB" sz="44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4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buFont typeface="Wingdings" panose="05000000000000000000" pitchFamily="2" charset="2"/>
              <a:buChar char="Ø"/>
            </a:pPr>
            <a:r>
              <a:rPr lang="en-GB" sz="4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adolescent is a person growing up from childhood to adulthood</a:t>
            </a:r>
            <a:r>
              <a:rPr lang="en-GB" sz="2400" b="1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24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89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2091754"/>
              </p:ext>
            </p:extLst>
          </p:nvPr>
        </p:nvGraphicFramePr>
        <p:xfrm>
          <a:off x="363557" y="396608"/>
          <a:ext cx="11336356" cy="60813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77976"/>
                <a:gridCol w="3779190"/>
                <a:gridCol w="3779190"/>
              </a:tblGrid>
              <a:tr h="60813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dirty="0" smtClean="0">
                          <a:solidFill>
                            <a:srgbClr val="FF0000"/>
                          </a:solidFill>
                          <a:effectLst/>
                        </a:rPr>
                        <a:t>Chancroid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000" dirty="0">
                          <a:solidFill>
                            <a:srgbClr val="FF0000"/>
                          </a:solidFill>
                          <a:effectLst/>
                        </a:rPr>
                        <a:t>[Soft chancre]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-caused by a bacteria.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-Pimples develop on the sexual organ.</a:t>
                      </a:r>
                      <a:endParaRPr lang="en-US" sz="16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-Swelling around ulcerated area.</a:t>
                      </a:r>
                      <a:endParaRPr lang="en-US" sz="16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-Swelling in lymph nodes around the groin.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-Provide early treatment with anti-biotics to the patient.</a:t>
                      </a:r>
                      <a:endParaRPr lang="en-US" sz="16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-Have one faithful sexual partner. </a:t>
                      </a:r>
                      <a:endParaRPr lang="en-US" sz="16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>
                          <a:effectLst/>
                        </a:rPr>
                        <a:t>-Avoid involvement into premarital and extra marital sex.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952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6093382"/>
              </p:ext>
            </p:extLst>
          </p:nvPr>
        </p:nvGraphicFramePr>
        <p:xfrm>
          <a:off x="352541" y="308472"/>
          <a:ext cx="11369407" cy="62685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88991"/>
                <a:gridCol w="3790208"/>
                <a:gridCol w="3790208"/>
              </a:tblGrid>
              <a:tr h="62685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400" dirty="0" smtClean="0">
                          <a:solidFill>
                            <a:srgbClr val="FF0000"/>
                          </a:solidFill>
                          <a:effectLst/>
                        </a:rPr>
                        <a:t>Cancer </a:t>
                      </a:r>
                      <a:r>
                        <a:rPr lang="en-US" sz="4400" dirty="0">
                          <a:solidFill>
                            <a:srgbClr val="FF0000"/>
                          </a:solidFill>
                          <a:effectLst/>
                        </a:rPr>
                        <a:t>of the cervix</a:t>
                      </a:r>
                      <a:endParaRPr lang="en-US" sz="24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71500" marR="0" indent="-5715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4400" dirty="0" smtClean="0">
                          <a:effectLst/>
                        </a:rPr>
                        <a:t>Abnormal </a:t>
                      </a:r>
                      <a:r>
                        <a:rPr lang="en-US" sz="4400" dirty="0">
                          <a:effectLst/>
                        </a:rPr>
                        <a:t>growth of the tumor on the cervix.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 smtClean="0">
                          <a:effectLst/>
                        </a:rPr>
                        <a:t>- Observing </a:t>
                      </a:r>
                      <a:r>
                        <a:rPr lang="en-US" sz="3200" dirty="0">
                          <a:effectLst/>
                        </a:rPr>
                        <a:t>personal hygiene.</a:t>
                      </a:r>
                      <a:endParaRPr lang="en-US" sz="1600" dirty="0">
                        <a:effectLst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 smtClean="0">
                          <a:effectLst/>
                        </a:rPr>
                        <a:t>- Avoid </a:t>
                      </a:r>
                      <a:r>
                        <a:rPr lang="en-US" sz="3200" dirty="0">
                          <a:effectLst/>
                        </a:rPr>
                        <a:t>having many sexual partners.</a:t>
                      </a:r>
                      <a:endParaRPr lang="en-US" sz="1600" dirty="0">
                        <a:effectLst/>
                      </a:endParaRP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200" dirty="0" smtClean="0">
                          <a:effectLst/>
                        </a:rPr>
                        <a:t>-</a:t>
                      </a:r>
                      <a:r>
                        <a:rPr lang="en-US" sz="3200" baseline="0" dirty="0" smtClean="0">
                          <a:effectLst/>
                        </a:rPr>
                        <a:t> </a:t>
                      </a:r>
                      <a:r>
                        <a:rPr lang="en-US" sz="3200" dirty="0" smtClean="0">
                          <a:effectLst/>
                        </a:rPr>
                        <a:t>Women </a:t>
                      </a:r>
                      <a:r>
                        <a:rPr lang="en-US" sz="3200" dirty="0">
                          <a:effectLst/>
                        </a:rPr>
                        <a:t>over 20 years should always go for a test once a year.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627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1369974"/>
              </p:ext>
            </p:extLst>
          </p:nvPr>
        </p:nvGraphicFramePr>
        <p:xfrm>
          <a:off x="319490" y="275422"/>
          <a:ext cx="11479576" cy="62906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25706"/>
                <a:gridCol w="3826935"/>
                <a:gridCol w="3826935"/>
              </a:tblGrid>
              <a:tr h="31453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 smtClean="0">
                          <a:solidFill>
                            <a:srgbClr val="FF0000"/>
                          </a:solidFill>
                          <a:effectLst/>
                        </a:rPr>
                        <a:t>Penis </a:t>
                      </a:r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</a:rPr>
                        <a:t>cancer</a:t>
                      </a:r>
                      <a:endParaRPr lang="en-US" sz="1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>
                          <a:effectLst/>
                        </a:rPr>
                        <a:t>-Abnormal growth of tumor on the penis.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>
                          <a:effectLst/>
                        </a:rPr>
                        <a:t>-Observing personal hygiene.</a:t>
                      </a:r>
                      <a:endParaRPr lang="en-US" sz="18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>
                          <a:effectLst/>
                        </a:rPr>
                        <a:t>-Seek medical help.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453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 smtClean="0">
                          <a:solidFill>
                            <a:srgbClr val="FF0000"/>
                          </a:solidFill>
                          <a:effectLst/>
                        </a:rPr>
                        <a:t>Acquired </a:t>
                      </a:r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</a:rPr>
                        <a:t>Immune Deficiency Syndrome [AIDS]</a:t>
                      </a:r>
                      <a:endParaRPr lang="en-US" sz="18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solidFill>
                            <a:schemeClr val="bg1"/>
                          </a:solidFill>
                          <a:effectLst/>
                        </a:rPr>
                        <a:t>Caused by HIV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928495" algn="l"/>
                          <a:tab pos="3469640" algn="l"/>
                          <a:tab pos="4819650" algn="l"/>
                        </a:tabLst>
                      </a:pPr>
                      <a:r>
                        <a:rPr lang="en-US" sz="36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622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064" y="156119"/>
            <a:ext cx="9269554" cy="825190"/>
          </a:xfrm>
        </p:spPr>
        <p:txBody>
          <a:bodyPr>
            <a:normAutofit/>
          </a:bodyPr>
          <a:lstStyle/>
          <a:p>
            <a:r>
              <a:rPr lang="en-US" sz="4400" b="1" u="sng" dirty="0" smtClean="0">
                <a:solidFill>
                  <a:srgbClr val="FF0000"/>
                </a:solidFill>
              </a:rPr>
              <a:t>HIV/AIDS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489" y="981309"/>
            <a:ext cx="11545677" cy="547457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5400" b="1" dirty="0">
                <a:solidFill>
                  <a:srgbClr val="002060"/>
                </a:solidFill>
              </a:rPr>
              <a:t>It is a sexually transmitted disease caused by a virus called Human Immunodeficiency Virus.</a:t>
            </a:r>
          </a:p>
          <a:p>
            <a:pPr marL="0" indent="0">
              <a:buNone/>
            </a:pPr>
            <a:r>
              <a:rPr lang="en-US" sz="5400" b="1" u="sng" dirty="0">
                <a:solidFill>
                  <a:srgbClr val="FF0000"/>
                </a:solidFill>
              </a:rPr>
              <a:t>Write AIDS in full.</a:t>
            </a:r>
            <a:endParaRPr lang="en-US" sz="5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5400" b="1" dirty="0">
                <a:solidFill>
                  <a:srgbClr val="002060"/>
                </a:solidFill>
              </a:rPr>
              <a:t>Acquired Immune Deficiency Syndrome.</a:t>
            </a:r>
          </a:p>
          <a:p>
            <a:pPr marL="0" indent="0">
              <a:buNone/>
            </a:pPr>
            <a:r>
              <a:rPr lang="en-US" sz="5400" b="1" u="sng" dirty="0">
                <a:solidFill>
                  <a:srgbClr val="FF0000"/>
                </a:solidFill>
              </a:rPr>
              <a:t>What causes AIDS?</a:t>
            </a:r>
            <a:endParaRPr lang="en-US" sz="5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5400" b="1" dirty="0">
                <a:solidFill>
                  <a:srgbClr val="002060"/>
                </a:solidFill>
              </a:rPr>
              <a:t>It is caused by a retro virus called</a:t>
            </a:r>
          </a:p>
          <a:p>
            <a:pPr marL="0" indent="0">
              <a:buNone/>
            </a:pPr>
            <a:r>
              <a:rPr lang="en-US" sz="5400" b="1" dirty="0">
                <a:solidFill>
                  <a:srgbClr val="002060"/>
                </a:solidFill>
              </a:rPr>
              <a:t>Human Immuno – deficiency Virus.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2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456" y="319489"/>
            <a:ext cx="11578728" cy="598215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rgbClr val="002060"/>
                </a:solidFill>
              </a:rPr>
              <a:t>HIV destroys the immune system of a person making the person unable to fight against diseases.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Attacks and destroys the white blood cells leaving the body weak to defend itself from infections (making a person to lack immunity</a:t>
            </a:r>
            <a:r>
              <a:rPr lang="en-US" sz="4000" b="1" dirty="0" smtClean="0">
                <a:solidFill>
                  <a:schemeClr val="tx1"/>
                </a:solidFill>
              </a:rPr>
              <a:t>).</a:t>
            </a:r>
            <a:endParaRPr lang="en-US" sz="40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rgbClr val="002060"/>
                </a:solidFill>
              </a:rPr>
              <a:t>The diseases a person suffers from after his or her immunity has been weakened by HIV are called </a:t>
            </a:r>
            <a:r>
              <a:rPr lang="en-US" sz="4000" b="1" dirty="0">
                <a:solidFill>
                  <a:srgbClr val="FF0000"/>
                </a:solidFill>
              </a:rPr>
              <a:t>opportunistic infections.</a:t>
            </a:r>
            <a:endParaRPr lang="en-US" sz="4000" dirty="0">
              <a:solidFill>
                <a:srgbClr val="FF0000"/>
              </a:solidFill>
            </a:endParaRP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9417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955" y="423747"/>
            <a:ext cx="10933569" cy="2026774"/>
          </a:xfrm>
        </p:spPr>
        <p:txBody>
          <a:bodyPr>
            <a:noAutofit/>
          </a:bodyPr>
          <a:lstStyle/>
          <a:p>
            <a:r>
              <a:rPr lang="en-US" sz="4800" b="1" u="sng" dirty="0">
                <a:solidFill>
                  <a:srgbClr val="FF0000"/>
                </a:solidFill>
              </a:rPr>
              <a:t>Examples of opportunistic infections:</a:t>
            </a:r>
            <a:r>
              <a:rPr lang="en-US" sz="4800" dirty="0"/>
              <a:t/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0368" y="2450520"/>
            <a:ext cx="8596668" cy="3880773"/>
          </a:xfrm>
        </p:spPr>
        <p:txBody>
          <a:bodyPr/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5400" b="1" dirty="0" smtClean="0"/>
              <a:t> </a:t>
            </a:r>
            <a:r>
              <a:rPr lang="en-US" sz="5400" b="1" dirty="0" smtClean="0">
                <a:solidFill>
                  <a:schemeClr val="tx1"/>
                </a:solidFill>
              </a:rPr>
              <a:t>Malaria </a:t>
            </a:r>
            <a:endParaRPr lang="en-US" sz="5400" b="1" dirty="0">
              <a:solidFill>
                <a:schemeClr val="tx1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Dysentery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Tuberculosis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400" b="1" dirty="0">
                <a:solidFill>
                  <a:schemeClr val="tx1"/>
                </a:solidFill>
              </a:rPr>
              <a:t> Pneumonia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28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20" y="464858"/>
            <a:ext cx="11998036" cy="981307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How is HIV / AIDS spread?</a:t>
            </a: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20" y="1723641"/>
            <a:ext cx="11655847" cy="4324619"/>
          </a:xfrm>
        </p:spPr>
        <p:txBody>
          <a:bodyPr>
            <a:normAutofit fontScale="70000" lnSpcReduction="20000"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 smtClean="0">
                <a:solidFill>
                  <a:schemeClr val="tx1"/>
                </a:solidFill>
              </a:rPr>
              <a:t> Through </a:t>
            </a:r>
            <a:r>
              <a:rPr lang="en-US" sz="5200" b="1" dirty="0">
                <a:solidFill>
                  <a:schemeClr val="tx1"/>
                </a:solidFill>
              </a:rPr>
              <a:t>having unprotected sexual </a:t>
            </a:r>
            <a:r>
              <a:rPr lang="en-US" sz="5200" b="1" dirty="0" smtClean="0">
                <a:solidFill>
                  <a:schemeClr val="tx1"/>
                </a:solidFill>
              </a:rPr>
              <a:t>intercourse 	with </a:t>
            </a:r>
            <a:r>
              <a:rPr lang="en-US" sz="5200" b="1" dirty="0">
                <a:solidFill>
                  <a:schemeClr val="tx1"/>
                </a:solidFill>
              </a:rPr>
              <a:t>an infected person.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 smtClean="0">
                <a:solidFill>
                  <a:schemeClr val="tx1"/>
                </a:solidFill>
              </a:rPr>
              <a:t> Sharing </a:t>
            </a:r>
            <a:r>
              <a:rPr lang="en-US" sz="5200" b="1" dirty="0">
                <a:solidFill>
                  <a:schemeClr val="tx1"/>
                </a:solidFill>
              </a:rPr>
              <a:t>sharp and piercing instruments.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 smtClean="0">
                <a:solidFill>
                  <a:schemeClr val="tx1"/>
                </a:solidFill>
              </a:rPr>
              <a:t> Through </a:t>
            </a:r>
            <a:r>
              <a:rPr lang="en-US" sz="5200" b="1" dirty="0">
                <a:solidFill>
                  <a:schemeClr val="tx1"/>
                </a:solidFill>
              </a:rPr>
              <a:t>some cultural practices such as </a:t>
            </a:r>
            <a:r>
              <a:rPr lang="en-US" sz="5200" b="1" dirty="0" smtClean="0">
                <a:solidFill>
                  <a:schemeClr val="tx1"/>
                </a:solidFill>
              </a:rPr>
              <a:t>	circumcision</a:t>
            </a:r>
            <a:r>
              <a:rPr lang="en-US" sz="5200" b="1" dirty="0">
                <a:solidFill>
                  <a:schemeClr val="tx1"/>
                </a:solidFill>
              </a:rPr>
              <a:t>, tattooing with infected people.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 smtClean="0">
                <a:solidFill>
                  <a:schemeClr val="tx1"/>
                </a:solidFill>
              </a:rPr>
              <a:t> Through </a:t>
            </a:r>
            <a:r>
              <a:rPr lang="en-US" sz="5200" b="1" dirty="0">
                <a:solidFill>
                  <a:schemeClr val="tx1"/>
                </a:solidFill>
              </a:rPr>
              <a:t>blood transfusion with infected blood.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 smtClean="0">
                <a:solidFill>
                  <a:schemeClr val="tx1"/>
                </a:solidFill>
              </a:rPr>
              <a:t> From </a:t>
            </a:r>
            <a:r>
              <a:rPr lang="en-US" sz="5200" b="1" dirty="0">
                <a:solidFill>
                  <a:schemeClr val="tx1"/>
                </a:solidFill>
              </a:rPr>
              <a:t>the mother to child at birth.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5200" b="1" dirty="0" smtClean="0">
                <a:solidFill>
                  <a:schemeClr val="tx1"/>
                </a:solidFill>
              </a:rPr>
              <a:t> Through </a:t>
            </a:r>
            <a:r>
              <a:rPr lang="en-US" sz="5200" b="1" dirty="0">
                <a:solidFill>
                  <a:schemeClr val="tx1"/>
                </a:solidFill>
              </a:rPr>
              <a:t>breast feeding and in the womb. [MTCT].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72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564" y="858983"/>
            <a:ext cx="10058400" cy="501534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7200" b="1" u="sng" dirty="0">
                <a:solidFill>
                  <a:srgbClr val="FF0000"/>
                </a:solidFill>
              </a:rPr>
              <a:t>Forms of MTCT</a:t>
            </a:r>
            <a:endParaRPr lang="en-US" sz="7200" dirty="0">
              <a:solidFill>
                <a:srgbClr val="FF0000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7200" b="1" dirty="0" smtClean="0">
                <a:solidFill>
                  <a:srgbClr val="7030A0"/>
                </a:solidFill>
              </a:rPr>
              <a:t> </a:t>
            </a:r>
            <a:r>
              <a:rPr lang="en-US" sz="7100" b="1" dirty="0" smtClean="0">
                <a:solidFill>
                  <a:schemeClr val="tx1"/>
                </a:solidFill>
              </a:rPr>
              <a:t>During </a:t>
            </a:r>
            <a:r>
              <a:rPr lang="en-US" sz="7100" b="1" dirty="0">
                <a:solidFill>
                  <a:schemeClr val="tx1"/>
                </a:solidFill>
              </a:rPr>
              <a:t>delivery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7100" b="1" dirty="0" smtClean="0">
                <a:solidFill>
                  <a:schemeClr val="tx1"/>
                </a:solidFill>
              </a:rPr>
              <a:t> During </a:t>
            </a:r>
            <a:r>
              <a:rPr lang="en-US" sz="7100" b="1" dirty="0">
                <a:solidFill>
                  <a:schemeClr val="tx1"/>
                </a:solidFill>
              </a:rPr>
              <a:t>breast feeding.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7100" b="1" dirty="0" smtClean="0">
                <a:solidFill>
                  <a:schemeClr val="tx1"/>
                </a:solidFill>
              </a:rPr>
              <a:t> In </a:t>
            </a:r>
            <a:r>
              <a:rPr lang="en-US" sz="7100" b="1" dirty="0">
                <a:solidFill>
                  <a:schemeClr val="tx1"/>
                </a:solidFill>
              </a:rPr>
              <a:t>the womb / uterus.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44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49" y="473725"/>
            <a:ext cx="11219478" cy="1221260"/>
          </a:xfrm>
        </p:spPr>
        <p:txBody>
          <a:bodyPr>
            <a:normAutofit fontScale="90000"/>
          </a:bodyPr>
          <a:lstStyle/>
          <a:p>
            <a:r>
              <a:rPr lang="en-US" sz="4900" b="1" u="sng" dirty="0">
                <a:solidFill>
                  <a:srgbClr val="FF0000"/>
                </a:solidFill>
              </a:rPr>
              <a:t>HIV / AIDS does not spread through the following.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565" y="1468583"/>
            <a:ext cx="10861962" cy="5110638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rgbClr val="002060"/>
                </a:solidFill>
              </a:rPr>
              <a:t> Shaking </a:t>
            </a:r>
            <a:r>
              <a:rPr lang="en-US" sz="4800" b="1" dirty="0">
                <a:solidFill>
                  <a:srgbClr val="002060"/>
                </a:solidFill>
              </a:rPr>
              <a:t>hands.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rgbClr val="002060"/>
                </a:solidFill>
              </a:rPr>
              <a:t> Sharing </a:t>
            </a:r>
            <a:r>
              <a:rPr lang="en-US" sz="4800" b="1" dirty="0">
                <a:solidFill>
                  <a:srgbClr val="002060"/>
                </a:solidFill>
              </a:rPr>
              <a:t>a desk.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rgbClr val="002060"/>
                </a:solidFill>
              </a:rPr>
              <a:t> Swimming </a:t>
            </a:r>
            <a:r>
              <a:rPr lang="en-US" sz="4800" b="1" dirty="0">
                <a:solidFill>
                  <a:srgbClr val="002060"/>
                </a:solidFill>
              </a:rPr>
              <a:t>together.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rgbClr val="002060"/>
                </a:solidFill>
              </a:rPr>
              <a:t> Through </a:t>
            </a:r>
            <a:r>
              <a:rPr lang="en-US" sz="4800" b="1" dirty="0">
                <a:solidFill>
                  <a:srgbClr val="002060"/>
                </a:solidFill>
              </a:rPr>
              <a:t>insect bites.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rgbClr val="002060"/>
                </a:solidFill>
              </a:rPr>
              <a:t> Sharing </a:t>
            </a:r>
            <a:r>
              <a:rPr lang="en-US" sz="4800" b="1" dirty="0">
                <a:solidFill>
                  <a:srgbClr val="002060"/>
                </a:solidFill>
              </a:rPr>
              <a:t>cups, plates and spoons.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800" b="1" dirty="0" smtClean="0">
                <a:solidFill>
                  <a:srgbClr val="002060"/>
                </a:solidFill>
              </a:rPr>
              <a:t> Sharing </a:t>
            </a:r>
            <a:r>
              <a:rPr lang="en-US" sz="4800" b="1" dirty="0">
                <a:solidFill>
                  <a:srgbClr val="002060"/>
                </a:solidFill>
              </a:rPr>
              <a:t>a seat</a:t>
            </a:r>
            <a:r>
              <a:rPr lang="en-US" sz="4800" b="1" dirty="0" smtClean="0">
                <a:solidFill>
                  <a:srgbClr val="002060"/>
                </a:solidFill>
              </a:rPr>
              <a:t>.</a:t>
            </a:r>
            <a:endParaRPr lang="en-US" sz="48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30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26925"/>
            <a:ext cx="11576858" cy="914400"/>
          </a:xfrm>
        </p:spPr>
        <p:txBody>
          <a:bodyPr>
            <a:normAutofit fontScale="90000"/>
          </a:bodyPr>
          <a:lstStyle/>
          <a:p>
            <a:r>
              <a:rPr lang="en-US" sz="4800" b="1" u="sng" dirty="0">
                <a:solidFill>
                  <a:srgbClr val="FF0000"/>
                </a:solidFill>
              </a:rPr>
              <a:t>Signs and symptoms of HIV / AIDS.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120140"/>
            <a:ext cx="11367204" cy="5316138"/>
          </a:xfrm>
        </p:spPr>
        <p:txBody>
          <a:bodyPr>
            <a:normAutofit fontScale="92500" lnSpcReduction="20000"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rgbClr val="002060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Prolonged </a:t>
            </a:r>
            <a:r>
              <a:rPr lang="en-US" sz="4000" b="1" dirty="0">
                <a:solidFill>
                  <a:schemeClr val="tx1"/>
                </a:solidFill>
              </a:rPr>
              <a:t>dry cough.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Wide </a:t>
            </a:r>
            <a:r>
              <a:rPr lang="en-US" sz="4000" b="1" dirty="0">
                <a:solidFill>
                  <a:schemeClr val="tx1"/>
                </a:solidFill>
              </a:rPr>
              <a:t>spread itching and skin rush.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Diarrhoea </a:t>
            </a:r>
            <a:r>
              <a:rPr lang="en-US" sz="4000" b="1" dirty="0">
                <a:solidFill>
                  <a:schemeClr val="tx1"/>
                </a:solidFill>
              </a:rPr>
              <a:t>that lasts a long time.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Excessive </a:t>
            </a:r>
            <a:r>
              <a:rPr lang="en-US" sz="4000" b="1" dirty="0">
                <a:solidFill>
                  <a:schemeClr val="tx1"/>
                </a:solidFill>
              </a:rPr>
              <a:t>loss of body weight.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Persistent </a:t>
            </a:r>
            <a:r>
              <a:rPr lang="en-US" sz="4000" b="1" dirty="0">
                <a:solidFill>
                  <a:schemeClr val="tx1"/>
                </a:solidFill>
              </a:rPr>
              <a:t>fever. 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General </a:t>
            </a:r>
            <a:r>
              <a:rPr lang="en-US" sz="4000" b="1" dirty="0">
                <a:solidFill>
                  <a:schemeClr val="tx1"/>
                </a:solidFill>
              </a:rPr>
              <a:t>body weakness.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Loss </a:t>
            </a:r>
            <a:r>
              <a:rPr lang="en-US" sz="4000" b="1" dirty="0">
                <a:solidFill>
                  <a:schemeClr val="tx1"/>
                </a:solidFill>
              </a:rPr>
              <a:t>of appetite.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A </a:t>
            </a:r>
            <a:r>
              <a:rPr lang="en-US" sz="4000" b="1" dirty="0">
                <a:solidFill>
                  <a:schemeClr val="tx1"/>
                </a:solidFill>
              </a:rPr>
              <a:t>white coating develops in the mouth. This is called </a:t>
            </a:r>
            <a:r>
              <a:rPr lang="en-US" sz="4000" b="1" u="sng" dirty="0">
                <a:solidFill>
                  <a:schemeClr val="tx1"/>
                </a:solidFill>
              </a:rPr>
              <a:t>oral thrush.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29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489" y="407623"/>
            <a:ext cx="5629619" cy="90828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What is puberty</a:t>
            </a:r>
            <a:r>
              <a:rPr lang="en-US" sz="4800" b="1" dirty="0" smtClean="0">
                <a:solidFill>
                  <a:srgbClr val="FF0000"/>
                </a:solidFill>
              </a:rPr>
              <a:t>?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489" y="1424542"/>
            <a:ext cx="11446526" cy="4149993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This </a:t>
            </a:r>
            <a:r>
              <a:rPr lang="en-US" sz="3200" b="1" dirty="0">
                <a:solidFill>
                  <a:schemeClr val="tx1"/>
                </a:solidFill>
              </a:rPr>
              <a:t>is a period of sexual maturity of the reproductive organs</a:t>
            </a:r>
            <a:r>
              <a:rPr lang="en-US" sz="3200" b="1" dirty="0" smtClean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endParaRPr lang="en-US" sz="32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chemeClr val="tx1"/>
                </a:solidFill>
              </a:rPr>
              <a:t> At </a:t>
            </a:r>
            <a:r>
              <a:rPr lang="en-US" sz="3200" b="1" dirty="0">
                <a:solidFill>
                  <a:schemeClr val="tx1"/>
                </a:solidFill>
              </a:rPr>
              <a:t>this stage a boy or a girl is sexually active and can </a:t>
            </a:r>
            <a:r>
              <a:rPr lang="en-US" sz="3200" b="1" dirty="0" smtClean="0">
                <a:solidFill>
                  <a:schemeClr val="tx1"/>
                </a:solidFill>
              </a:rPr>
              <a:t>	have </a:t>
            </a:r>
            <a:r>
              <a:rPr lang="en-US" sz="3200" b="1" dirty="0">
                <a:solidFill>
                  <a:schemeClr val="tx1"/>
                </a:solidFill>
              </a:rPr>
              <a:t>a baby but not yet ready.</a:t>
            </a:r>
          </a:p>
          <a:p>
            <a:pPr marL="0" indent="0">
              <a:buNone/>
            </a:pPr>
            <a:endParaRPr lang="en-US" sz="3200" b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200" b="1" dirty="0" smtClean="0">
                <a:solidFill>
                  <a:srgbClr val="0070C0"/>
                </a:solidFill>
              </a:rPr>
              <a:t>Changes </a:t>
            </a:r>
            <a:r>
              <a:rPr lang="en-US" sz="3200" b="1" dirty="0">
                <a:solidFill>
                  <a:srgbClr val="0070C0"/>
                </a:solidFill>
              </a:rPr>
              <a:t>at puberty for males and females</a:t>
            </a:r>
            <a:r>
              <a:rPr lang="en-US" sz="3200" b="1" dirty="0" smtClean="0">
                <a:solidFill>
                  <a:srgbClr val="0070C0"/>
                </a:solidFill>
              </a:rPr>
              <a:t>.</a:t>
            </a:r>
            <a:endParaRPr lang="en-US" sz="3200" b="1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3200" b="1" dirty="0" smtClean="0"/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Changes </a:t>
            </a:r>
            <a:r>
              <a:rPr lang="en-US" sz="3200" b="1" dirty="0">
                <a:solidFill>
                  <a:schemeClr val="tx1"/>
                </a:solidFill>
              </a:rPr>
              <a:t>which occur to the body to show sexual </a:t>
            </a:r>
            <a:r>
              <a:rPr lang="en-US" sz="3200" b="1" dirty="0" smtClean="0">
                <a:solidFill>
                  <a:schemeClr val="tx1"/>
                </a:solidFill>
              </a:rPr>
              <a:t>	maturity </a:t>
            </a:r>
            <a:r>
              <a:rPr lang="en-US" sz="3200" b="1" dirty="0">
                <a:solidFill>
                  <a:schemeClr val="tx1"/>
                </a:solidFill>
              </a:rPr>
              <a:t>are called </a:t>
            </a:r>
            <a:r>
              <a:rPr lang="en-US" sz="3200" b="1" dirty="0">
                <a:solidFill>
                  <a:srgbClr val="00B050"/>
                </a:solidFill>
              </a:rPr>
              <a:t>sexual characteristics.</a:t>
            </a:r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51619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855" y="359150"/>
            <a:ext cx="11024855" cy="868680"/>
          </a:xfrm>
        </p:spPr>
        <p:txBody>
          <a:bodyPr>
            <a:normAutofit fontScale="90000"/>
          </a:bodyPr>
          <a:lstStyle/>
          <a:p>
            <a:r>
              <a:rPr lang="en-US" sz="4800" b="1" u="sng" dirty="0">
                <a:solidFill>
                  <a:srgbClr val="FF0000"/>
                </a:solidFill>
              </a:rPr>
              <a:t>Effects of HIV / AIDS to an individual.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" y="1227830"/>
            <a:ext cx="11377394" cy="5360206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rgbClr val="002060"/>
                </a:solidFill>
              </a:rPr>
              <a:t> </a:t>
            </a:r>
            <a:r>
              <a:rPr lang="en-US" sz="4400" b="1" dirty="0" smtClean="0">
                <a:solidFill>
                  <a:schemeClr val="tx1"/>
                </a:solidFill>
              </a:rPr>
              <a:t>Develop </a:t>
            </a:r>
            <a:r>
              <a:rPr lang="en-US" sz="4400" b="1" dirty="0">
                <a:solidFill>
                  <a:schemeClr val="tx1"/>
                </a:solidFill>
              </a:rPr>
              <a:t>worries and fear.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 Loss </a:t>
            </a:r>
            <a:r>
              <a:rPr lang="en-US" sz="4400" b="1" dirty="0">
                <a:solidFill>
                  <a:schemeClr val="tx1"/>
                </a:solidFill>
              </a:rPr>
              <a:t>of immunity.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 Loss </a:t>
            </a:r>
            <a:r>
              <a:rPr lang="en-US" sz="4400" b="1" dirty="0">
                <a:solidFill>
                  <a:schemeClr val="tx1"/>
                </a:solidFill>
              </a:rPr>
              <a:t>of income [money]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 Feel </a:t>
            </a:r>
            <a:r>
              <a:rPr lang="en-US" sz="4400" b="1" dirty="0">
                <a:solidFill>
                  <a:schemeClr val="tx1"/>
                </a:solidFill>
              </a:rPr>
              <a:t>isolated and lonely.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 Worsens </a:t>
            </a:r>
            <a:r>
              <a:rPr lang="en-US" sz="4400" b="1" dirty="0">
                <a:solidFill>
                  <a:schemeClr val="tx1"/>
                </a:solidFill>
              </a:rPr>
              <a:t>other diseases such as tuberculosis.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 It </a:t>
            </a:r>
            <a:r>
              <a:rPr lang="en-US" sz="4400" b="1" dirty="0">
                <a:solidFill>
                  <a:schemeClr val="tx1"/>
                </a:solidFill>
              </a:rPr>
              <a:t>can lead to death.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3862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735" y="164177"/>
            <a:ext cx="11614265" cy="1334194"/>
          </a:xfrm>
        </p:spPr>
        <p:txBody>
          <a:bodyPr>
            <a:normAutofit fontScale="90000"/>
          </a:bodyPr>
          <a:lstStyle/>
          <a:p>
            <a:r>
              <a:rPr lang="en-US" sz="5400" b="1" u="sng" dirty="0" smtClean="0">
                <a:solidFill>
                  <a:srgbClr val="FF0000"/>
                </a:solidFill>
              </a:rPr>
              <a:t>Effects of HIV/AIDS </a:t>
            </a:r>
            <a:r>
              <a:rPr lang="en-US" sz="5400" b="1" u="sng" dirty="0">
                <a:solidFill>
                  <a:srgbClr val="FF0000"/>
                </a:solidFill>
              </a:rPr>
              <a:t>to the family.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557" y="1051612"/>
            <a:ext cx="11512626" cy="5525459"/>
          </a:xfrm>
        </p:spPr>
        <p:txBody>
          <a:bodyPr>
            <a:normAutofit fontScale="92500" lnSpcReduction="20000"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chemeClr val="tx1"/>
                </a:solidFill>
              </a:rPr>
              <a:t>Leads to divorce.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chemeClr val="tx1"/>
                </a:solidFill>
              </a:rPr>
              <a:t> Some children get infected with HIV / AIDS.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chemeClr val="tx1"/>
                </a:solidFill>
              </a:rPr>
              <a:t> Children become orphans when parents die.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chemeClr val="tx1"/>
                </a:solidFill>
              </a:rPr>
              <a:t> Reduction of labour force in the family.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chemeClr val="tx1"/>
                </a:solidFill>
              </a:rPr>
              <a:t> Shortage of basic needs in case the provider dies.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chemeClr val="tx1"/>
                </a:solidFill>
              </a:rPr>
              <a:t> Loss of family property 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chemeClr val="tx1"/>
                </a:solidFill>
              </a:rPr>
              <a:t> Leads to poverty in the family in terms of providing treatment.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chemeClr val="tx1"/>
                </a:solidFill>
              </a:rPr>
              <a:t> It is tiresome to care for the patient</a:t>
            </a:r>
            <a:r>
              <a:rPr lang="en-US" sz="4000" b="1" dirty="0" smtClean="0">
                <a:solidFill>
                  <a:schemeClr val="tx1"/>
                </a:solidFill>
              </a:rPr>
              <a:t>.</a:t>
            </a:r>
            <a:endParaRPr lang="en-US" sz="4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22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330" y="264405"/>
            <a:ext cx="11475904" cy="886691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</a:rPr>
              <a:t>Effects </a:t>
            </a:r>
            <a:r>
              <a:rPr lang="en-US" sz="4800" b="1" dirty="0" smtClean="0">
                <a:solidFill>
                  <a:srgbClr val="FF0000"/>
                </a:solidFill>
              </a:rPr>
              <a:t>of HIV/AIDS to </a:t>
            </a:r>
            <a:r>
              <a:rPr lang="en-US" sz="4800" b="1" dirty="0">
                <a:solidFill>
                  <a:srgbClr val="FF0000"/>
                </a:solidFill>
              </a:rPr>
              <a:t>the community</a:t>
            </a:r>
            <a:r>
              <a:rPr lang="en-US" sz="4800" b="1" dirty="0" smtClean="0">
                <a:solidFill>
                  <a:srgbClr val="FF0000"/>
                </a:solidFill>
              </a:rPr>
              <a:t>.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330" y="1254588"/>
            <a:ext cx="11325340" cy="5476719"/>
          </a:xfrm>
        </p:spPr>
        <p:txBody>
          <a:bodyPr>
            <a:norm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 Loss </a:t>
            </a:r>
            <a:r>
              <a:rPr lang="en-US" sz="4400" b="1" dirty="0">
                <a:solidFill>
                  <a:schemeClr val="tx1"/>
                </a:solidFill>
              </a:rPr>
              <a:t>of skilled man power.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 Shortage </a:t>
            </a:r>
            <a:r>
              <a:rPr lang="en-US" sz="4400" b="1" dirty="0">
                <a:solidFill>
                  <a:schemeClr val="tx1"/>
                </a:solidFill>
              </a:rPr>
              <a:t>of productive population.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 Poverty </a:t>
            </a:r>
            <a:r>
              <a:rPr lang="en-US" sz="4400" b="1" dirty="0">
                <a:solidFill>
                  <a:schemeClr val="tx1"/>
                </a:solidFill>
              </a:rPr>
              <a:t>in the community.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 smtClean="0">
                <a:solidFill>
                  <a:schemeClr val="tx1"/>
                </a:solidFill>
              </a:rPr>
              <a:t> Increase </a:t>
            </a:r>
            <a:r>
              <a:rPr lang="en-US" sz="4400" b="1" dirty="0">
                <a:solidFill>
                  <a:schemeClr val="tx1"/>
                </a:solidFill>
              </a:rPr>
              <a:t>in the number of </a:t>
            </a:r>
            <a:r>
              <a:rPr lang="en-US" sz="4400" b="1" dirty="0" smtClean="0">
                <a:solidFill>
                  <a:schemeClr val="tx1"/>
                </a:solidFill>
              </a:rPr>
              <a:t>orphans, 	widows and widowers.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chemeClr val="tx1"/>
                </a:solidFill>
              </a:rPr>
              <a:t> </a:t>
            </a:r>
            <a:r>
              <a:rPr lang="en-US" sz="4400" b="1" dirty="0" smtClean="0">
                <a:solidFill>
                  <a:schemeClr val="tx1"/>
                </a:solidFill>
              </a:rPr>
              <a:t> Leads to imposition of travel 	restrictions to some countries.</a:t>
            </a:r>
            <a:endParaRPr lang="en-US" sz="4400" b="1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15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658" y="230020"/>
            <a:ext cx="11325340" cy="123994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Prevention and control of the spread of HIV / AIDS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658" y="1381833"/>
            <a:ext cx="11325340" cy="4677444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en-US" sz="3600" b="1" dirty="0" smtClean="0">
                <a:solidFill>
                  <a:srgbClr val="002060"/>
                </a:solidFill>
              </a:rPr>
              <a:t> Abstain </a:t>
            </a:r>
            <a:r>
              <a:rPr lang="en-US" sz="3600" b="1" dirty="0">
                <a:solidFill>
                  <a:srgbClr val="002060"/>
                </a:solidFill>
              </a:rPr>
              <a:t>from sex.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3600" b="1" dirty="0" smtClean="0">
                <a:solidFill>
                  <a:srgbClr val="002060"/>
                </a:solidFill>
              </a:rPr>
              <a:t> Screening </a:t>
            </a:r>
            <a:r>
              <a:rPr lang="en-US" sz="3600" b="1" dirty="0">
                <a:solidFill>
                  <a:srgbClr val="002060"/>
                </a:solidFill>
              </a:rPr>
              <a:t>blood before transfusion.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3600" b="1" dirty="0" smtClean="0">
                <a:solidFill>
                  <a:srgbClr val="002060"/>
                </a:solidFill>
              </a:rPr>
              <a:t> Use </a:t>
            </a:r>
            <a:r>
              <a:rPr lang="en-US" sz="3600" b="1" dirty="0">
                <a:solidFill>
                  <a:srgbClr val="002060"/>
                </a:solidFill>
              </a:rPr>
              <a:t>sterilized </a:t>
            </a:r>
            <a:r>
              <a:rPr lang="en-US" sz="3600" b="1" dirty="0" smtClean="0">
                <a:solidFill>
                  <a:srgbClr val="002060"/>
                </a:solidFill>
              </a:rPr>
              <a:t>sharp skin piercing </a:t>
            </a:r>
            <a:r>
              <a:rPr lang="en-US" sz="3600" b="1" dirty="0">
                <a:solidFill>
                  <a:srgbClr val="002060"/>
                </a:solidFill>
              </a:rPr>
              <a:t>instruments.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3600" b="1" dirty="0" smtClean="0">
                <a:solidFill>
                  <a:srgbClr val="002060"/>
                </a:solidFill>
              </a:rPr>
              <a:t> Avoid </a:t>
            </a:r>
            <a:r>
              <a:rPr lang="en-US" sz="3600" b="1" dirty="0">
                <a:solidFill>
                  <a:srgbClr val="002060"/>
                </a:solidFill>
              </a:rPr>
              <a:t>sharing sharp instruments with infected persons.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3600" b="1" dirty="0" smtClean="0">
                <a:solidFill>
                  <a:srgbClr val="002060"/>
                </a:solidFill>
              </a:rPr>
              <a:t> Have </a:t>
            </a:r>
            <a:r>
              <a:rPr lang="en-US" sz="3600" b="1" dirty="0">
                <a:solidFill>
                  <a:srgbClr val="002060"/>
                </a:solidFill>
              </a:rPr>
              <a:t>one faithful sexual partner.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3600" b="1" dirty="0" smtClean="0">
                <a:solidFill>
                  <a:srgbClr val="002060"/>
                </a:solidFill>
              </a:rPr>
              <a:t> Have </a:t>
            </a:r>
            <a:r>
              <a:rPr lang="en-US" sz="3600" b="1" dirty="0">
                <a:solidFill>
                  <a:srgbClr val="002060"/>
                </a:solidFill>
              </a:rPr>
              <a:t>protected sexual intercourse.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3600" b="1" dirty="0" smtClean="0">
                <a:solidFill>
                  <a:srgbClr val="002060"/>
                </a:solidFill>
              </a:rPr>
              <a:t> Educating </a:t>
            </a:r>
            <a:r>
              <a:rPr lang="en-US" sz="3600" b="1" dirty="0">
                <a:solidFill>
                  <a:srgbClr val="002060"/>
                </a:solidFill>
              </a:rPr>
              <a:t>people about HIV / AIDS</a:t>
            </a:r>
            <a:r>
              <a:rPr lang="en-US" sz="3600" b="1" dirty="0" smtClean="0">
                <a:solidFill>
                  <a:srgbClr val="002060"/>
                </a:solidFill>
              </a:rPr>
              <a:t>.</a:t>
            </a:r>
            <a:endParaRPr lang="en-US" sz="3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839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488" y="374573"/>
            <a:ext cx="11589747" cy="905587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Ways of caring for the AIDS patient</a:t>
            </a:r>
            <a:r>
              <a:rPr lang="en-US" sz="4800" b="1" dirty="0" smtClean="0">
                <a:solidFill>
                  <a:srgbClr val="FF0000"/>
                </a:solidFill>
              </a:rPr>
              <a:t>.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489" y="1599649"/>
            <a:ext cx="11589746" cy="4889286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 smtClean="0">
                <a:solidFill>
                  <a:schemeClr val="tx1"/>
                </a:solidFill>
              </a:rPr>
              <a:t>  Allowing </a:t>
            </a:r>
            <a:r>
              <a:rPr lang="en-US" sz="4000" b="1" dirty="0">
                <a:solidFill>
                  <a:schemeClr val="tx1"/>
                </a:solidFill>
              </a:rPr>
              <a:t>them enough rest.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 Provide </a:t>
            </a:r>
            <a:r>
              <a:rPr lang="en-US" sz="4000" b="1" dirty="0">
                <a:solidFill>
                  <a:schemeClr val="tx1"/>
                </a:solidFill>
              </a:rPr>
              <a:t>good feeding to the patient </a:t>
            </a:r>
            <a:r>
              <a:rPr lang="en-US" sz="4000" b="1" dirty="0" smtClean="0">
                <a:solidFill>
                  <a:schemeClr val="tx1"/>
                </a:solidFill>
              </a:rPr>
              <a:t>	(</a:t>
            </a:r>
            <a:r>
              <a:rPr lang="en-US" sz="4000" b="1" dirty="0">
                <a:solidFill>
                  <a:schemeClr val="tx1"/>
                </a:solidFill>
              </a:rPr>
              <a:t>balanced diet).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 Washing </a:t>
            </a:r>
            <a:r>
              <a:rPr lang="en-US" sz="4000" b="1" dirty="0">
                <a:solidFill>
                  <a:schemeClr val="tx1"/>
                </a:solidFill>
              </a:rPr>
              <a:t>for them clothes and beddings.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 Provide </a:t>
            </a:r>
            <a:r>
              <a:rPr lang="en-US" sz="4000" b="1" dirty="0">
                <a:solidFill>
                  <a:schemeClr val="tx1"/>
                </a:solidFill>
              </a:rPr>
              <a:t>treatment for any particular disease </a:t>
            </a:r>
            <a:r>
              <a:rPr lang="en-US" sz="4000" b="1" dirty="0" smtClean="0">
                <a:solidFill>
                  <a:schemeClr val="tx1"/>
                </a:solidFill>
              </a:rPr>
              <a:t>	that </a:t>
            </a:r>
            <a:r>
              <a:rPr lang="en-US" sz="4000" b="1" dirty="0">
                <a:solidFill>
                  <a:schemeClr val="tx1"/>
                </a:solidFill>
              </a:rPr>
              <a:t>may be identified.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</a:rPr>
              <a:t> Counselling </a:t>
            </a:r>
            <a:r>
              <a:rPr lang="en-US" sz="4000" b="1" dirty="0">
                <a:solidFill>
                  <a:schemeClr val="tx1"/>
                </a:solidFill>
              </a:rPr>
              <a:t>should be provided.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6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506" y="319489"/>
            <a:ext cx="11545678" cy="620249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5800" b="1" dirty="0" smtClean="0">
                <a:solidFill>
                  <a:srgbClr val="FF0000"/>
                </a:solidFill>
              </a:rPr>
              <a:t>Note:</a:t>
            </a:r>
          </a:p>
          <a:p>
            <a:pPr marL="0" indent="0">
              <a:buNone/>
            </a:pPr>
            <a:r>
              <a:rPr lang="en-US" sz="6400" b="1" dirty="0" smtClean="0">
                <a:solidFill>
                  <a:schemeClr val="tx1"/>
                </a:solidFill>
              </a:rPr>
              <a:t>Testing </a:t>
            </a:r>
            <a:r>
              <a:rPr lang="en-US" sz="6400" b="1" dirty="0">
                <a:solidFill>
                  <a:schemeClr val="tx1"/>
                </a:solidFill>
              </a:rPr>
              <a:t>and counselling services can be provided to HIV/AIDS patient from places like;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5600" b="1" dirty="0">
                <a:solidFill>
                  <a:schemeClr val="tx1"/>
                </a:solidFill>
              </a:rPr>
              <a:t> </a:t>
            </a:r>
            <a:r>
              <a:rPr lang="en-US" sz="7100" b="1" dirty="0" smtClean="0">
                <a:solidFill>
                  <a:schemeClr val="tx1"/>
                </a:solidFill>
              </a:rPr>
              <a:t>TASO </a:t>
            </a:r>
            <a:r>
              <a:rPr lang="en-US" sz="7100" b="1" dirty="0">
                <a:solidFill>
                  <a:schemeClr val="tx1"/>
                </a:solidFill>
              </a:rPr>
              <a:t>centers in the country.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7100" b="1" dirty="0">
                <a:solidFill>
                  <a:schemeClr val="tx1"/>
                </a:solidFill>
              </a:rPr>
              <a:t> </a:t>
            </a:r>
            <a:r>
              <a:rPr lang="en-US" sz="7100" b="1" dirty="0" smtClean="0">
                <a:solidFill>
                  <a:schemeClr val="tx1"/>
                </a:solidFill>
              </a:rPr>
              <a:t>AIC </a:t>
            </a:r>
            <a:r>
              <a:rPr lang="en-US" sz="7100" b="1" dirty="0">
                <a:solidFill>
                  <a:schemeClr val="tx1"/>
                </a:solidFill>
              </a:rPr>
              <a:t>centers in the country.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7100" b="1" dirty="0">
                <a:solidFill>
                  <a:schemeClr val="tx1"/>
                </a:solidFill>
              </a:rPr>
              <a:t> </a:t>
            </a:r>
            <a:r>
              <a:rPr lang="en-US" sz="7100" b="1" dirty="0" smtClean="0">
                <a:solidFill>
                  <a:schemeClr val="tx1"/>
                </a:solidFill>
              </a:rPr>
              <a:t>From </a:t>
            </a:r>
            <a:r>
              <a:rPr lang="en-US" sz="7100" b="1" dirty="0">
                <a:solidFill>
                  <a:schemeClr val="tx1"/>
                </a:solidFill>
              </a:rPr>
              <a:t>major hospitals of health centers.</a:t>
            </a:r>
          </a:p>
          <a:p>
            <a:pPr marL="0" indent="0">
              <a:buNone/>
            </a:pPr>
            <a:endParaRPr lang="en-US" sz="6400" b="1" i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US" sz="6400" b="1" i="1" dirty="0" smtClean="0">
                <a:solidFill>
                  <a:srgbClr val="002060"/>
                </a:solidFill>
              </a:rPr>
              <a:t>What </a:t>
            </a:r>
            <a:r>
              <a:rPr lang="en-US" sz="6400" b="1" i="1" dirty="0">
                <a:solidFill>
                  <a:srgbClr val="002060"/>
                </a:solidFill>
              </a:rPr>
              <a:t>is the best way of preventing sexually transmitted diseases?</a:t>
            </a:r>
          </a:p>
          <a:p>
            <a:pPr marL="45720" indent="0">
              <a:buNone/>
            </a:pPr>
            <a:r>
              <a:rPr lang="en-US" sz="6400" b="1" dirty="0" smtClean="0">
                <a:solidFill>
                  <a:schemeClr val="tx1"/>
                </a:solidFill>
              </a:rPr>
              <a:t>Abstaining </a:t>
            </a:r>
            <a:r>
              <a:rPr lang="en-US" sz="6400" b="1" dirty="0">
                <a:solidFill>
                  <a:schemeClr val="tx1"/>
                </a:solidFill>
              </a:rPr>
              <a:t>from sex</a:t>
            </a:r>
            <a:r>
              <a:rPr lang="en-US" sz="6400" b="1" dirty="0" smtClean="0">
                <a:solidFill>
                  <a:schemeClr val="tx1"/>
                </a:solidFill>
              </a:rPr>
              <a:t>.</a:t>
            </a:r>
            <a:endParaRPr lang="en-US" sz="6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15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6438" y="413633"/>
            <a:ext cx="11435509" cy="5150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Sexually </a:t>
            </a:r>
            <a:r>
              <a:rPr lang="en-GB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Transmitted Diseases (STDs) can best be prevented by applying ABC method. 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endParaRPr lang="en-GB" sz="4000" b="1" dirty="0" smtClean="0">
              <a:solidFill>
                <a:srgbClr val="FF0000"/>
              </a:solidFill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4000" b="1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GB" sz="4000" b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stands for </a:t>
            </a:r>
            <a:r>
              <a:rPr lang="en-GB" sz="4000" b="1" dirty="0">
                <a:solidFill>
                  <a:srgbClr val="0070C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Abstain from sex until marriage. </a:t>
            </a:r>
            <a:endParaRPr lang="en-US" sz="28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GB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stands for </a:t>
            </a:r>
            <a:r>
              <a:rPr lang="en-GB" sz="4000" b="1" dirty="0">
                <a:solidFill>
                  <a:srgbClr val="0070C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faithful to your sexual partner. </a:t>
            </a:r>
            <a:endParaRPr lang="en-US" sz="28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4000" b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GB" sz="4000" b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stands for </a:t>
            </a:r>
            <a:r>
              <a:rPr lang="en-GB" sz="4000" b="1" dirty="0">
                <a:solidFill>
                  <a:srgbClr val="0070C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a Condom if you cannot </a:t>
            </a:r>
            <a:r>
              <a:rPr lang="en-GB" sz="4000" b="1" dirty="0" smtClean="0">
                <a:solidFill>
                  <a:srgbClr val="0070C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			avoid </a:t>
            </a:r>
            <a:r>
              <a:rPr lang="en-GB" sz="4000" b="1" dirty="0">
                <a:solidFill>
                  <a:srgbClr val="0070C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it. </a:t>
            </a:r>
            <a:endParaRPr lang="en-US" sz="28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76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30506"/>
            <a:ext cx="11379047" cy="1028700"/>
          </a:xfrm>
        </p:spPr>
        <p:txBody>
          <a:bodyPr>
            <a:normAutofit/>
          </a:bodyPr>
          <a:lstStyle/>
          <a:p>
            <a:r>
              <a:rPr lang="en-US" sz="6000" b="1" i="1" dirty="0" smtClean="0">
                <a:solidFill>
                  <a:srgbClr val="FF0000"/>
                </a:solidFill>
              </a:rPr>
              <a:t>  Write the following in full.</a:t>
            </a:r>
            <a:endParaRPr lang="en-US" sz="6000" b="1" i="1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91238" y="1555587"/>
            <a:ext cx="11240878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a. ABC</a:t>
            </a:r>
          </a:p>
          <a:p>
            <a:r>
              <a:rPr lang="en-US" sz="3200" b="1" dirty="0"/>
              <a:t>b. TASO</a:t>
            </a:r>
          </a:p>
          <a:p>
            <a:r>
              <a:rPr lang="en-US" sz="3200" b="1" dirty="0"/>
              <a:t>c. </a:t>
            </a:r>
            <a:r>
              <a:rPr lang="en-US" sz="3200" b="1" dirty="0" smtClean="0"/>
              <a:t>AIC</a:t>
            </a:r>
            <a:endParaRPr lang="en-US" sz="3200" b="1" dirty="0"/>
          </a:p>
          <a:p>
            <a:r>
              <a:rPr lang="en-US" sz="3200" b="1" dirty="0"/>
              <a:t>e. PIASCY</a:t>
            </a:r>
          </a:p>
          <a:p>
            <a:r>
              <a:rPr lang="en-US" sz="3200" b="1" dirty="0"/>
              <a:t>f. VCT</a:t>
            </a:r>
          </a:p>
          <a:p>
            <a:r>
              <a:rPr lang="en-US" sz="3200" b="1" dirty="0"/>
              <a:t>g. ARVs</a:t>
            </a:r>
          </a:p>
          <a:p>
            <a:r>
              <a:rPr lang="en-US" sz="3200" b="1" dirty="0"/>
              <a:t>h. PMTCT</a:t>
            </a:r>
          </a:p>
          <a:p>
            <a:r>
              <a:rPr lang="en-US" sz="3200" b="1" dirty="0" err="1"/>
              <a:t>i</a:t>
            </a:r>
            <a:r>
              <a:rPr lang="en-US" sz="3200" b="1" dirty="0"/>
              <a:t>. HIV</a:t>
            </a:r>
          </a:p>
          <a:p>
            <a:r>
              <a:rPr lang="en-US" sz="3200" b="1" dirty="0"/>
              <a:t>j. EMCT</a:t>
            </a:r>
          </a:p>
          <a:p>
            <a:r>
              <a:rPr lang="en-US" sz="3200" b="1" dirty="0"/>
              <a:t>k. MTCT</a:t>
            </a:r>
          </a:p>
        </p:txBody>
      </p:sp>
    </p:spTree>
    <p:extLst>
      <p:ext uri="{BB962C8B-B14F-4D97-AF65-F5344CB8AC3E}">
        <p14:creationId xmlns:p14="http://schemas.microsoft.com/office/powerpoint/2010/main" val="193883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8472" y="297456"/>
            <a:ext cx="11556695" cy="62181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4800" b="1" i="1" dirty="0">
                <a:solidFill>
                  <a:srgbClr val="00B0F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Exercise </a:t>
            </a:r>
            <a:endParaRPr lang="en-US" sz="44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32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a) What do understand by teenage pregnancy?</a:t>
            </a:r>
            <a:endParaRPr lang="en-US" sz="28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32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b)  Suggest any </a:t>
            </a:r>
            <a:r>
              <a:rPr lang="en-GB" sz="3200" b="1" i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two</a:t>
            </a:r>
            <a:r>
              <a:rPr lang="en-GB" sz="32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effects of teenage pregnancy to a P.6 girl child.</a:t>
            </a:r>
            <a:endParaRPr lang="en-US" sz="28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32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Give one way of safe guarding against teenage pregnancy among girls below the age of 18</a:t>
            </a:r>
            <a:r>
              <a:rPr lang="en-GB" sz="3200" b="1" i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8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32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Write the following in full; </a:t>
            </a:r>
            <a:endParaRPr lang="en-US" sz="28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  <a:tabLst>
                <a:tab pos="257175" algn="l"/>
              </a:tabLst>
            </a:pPr>
            <a:r>
              <a:rPr lang="en-GB" sz="3200" b="1" i="1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AIDS </a:t>
            </a:r>
            <a:endParaRPr lang="en-US" sz="2800" b="1" i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  <a:tabLst>
                <a:tab pos="257175" algn="l"/>
              </a:tabLst>
            </a:pPr>
            <a:r>
              <a:rPr lang="en-GB" sz="3200" b="1" i="1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HIV</a:t>
            </a:r>
            <a:endParaRPr lang="en-US" sz="2800" b="1" i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4375" lvl="1" indent="-257175">
              <a:lnSpc>
                <a:spcPct val="115000"/>
              </a:lnSpc>
              <a:spcAft>
                <a:spcPts val="225"/>
              </a:spcAft>
              <a:buFont typeface="+mj-lt"/>
              <a:buAutoNum type="romanLcParenR"/>
              <a:tabLst>
                <a:tab pos="257175" algn="l"/>
              </a:tabLst>
            </a:pPr>
            <a:r>
              <a:rPr lang="en-GB" sz="3200" b="1" i="1" dirty="0" smtClean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TASO</a:t>
            </a:r>
            <a:endParaRPr lang="en-US" sz="28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21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6606" y="91440"/>
            <a:ext cx="11479577" cy="6524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What </a:t>
            </a:r>
            <a:r>
              <a:rPr lang="en-GB" sz="3600" b="1" i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STD</a:t>
            </a: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makes the newly born baby blind if not </a:t>
            </a:r>
            <a:r>
              <a:rPr lang="en-GB" sz="3600" b="1" i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treated </a:t>
            </a: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during the mother’s pregnancy?</a:t>
            </a:r>
            <a:endParaRPr lang="en-US" sz="36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State the best way of preventing sexually </a:t>
            </a:r>
            <a:r>
              <a:rPr lang="en-GB" sz="3600" b="1" i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transmitted </a:t>
            </a: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diseases.</a:t>
            </a:r>
            <a:endParaRPr lang="en-US" sz="36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Identify any one activity a p.6 child can do to </a:t>
            </a:r>
            <a:r>
              <a:rPr lang="en-GB" sz="3600" b="1" i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help Kapere </a:t>
            </a: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who is an AIDS patient.</a:t>
            </a:r>
            <a:endParaRPr lang="en-US" sz="36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6. What does </a:t>
            </a:r>
            <a:r>
              <a:rPr lang="en-GB" sz="3600" b="1" i="1" dirty="0">
                <a:solidFill>
                  <a:srgbClr val="FF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ABC</a:t>
            </a: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stand for in the prevention of the </a:t>
            </a:r>
            <a:r>
              <a:rPr lang="en-GB" sz="3600" b="1" i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spread </a:t>
            </a: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AIDS?</a:t>
            </a:r>
            <a:endParaRPr lang="en-US" sz="36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225"/>
              </a:spcAft>
              <a:tabLst>
                <a:tab pos="257175" algn="l"/>
              </a:tabLst>
            </a:pP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7. Identify any two diseases of the human </a:t>
            </a:r>
            <a:r>
              <a:rPr lang="en-GB" sz="3600" b="1" i="1" dirty="0" smtClean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reproductive </a:t>
            </a:r>
            <a:r>
              <a:rPr lang="en-GB" sz="3600" b="1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system.</a:t>
            </a:r>
            <a:endParaRPr lang="en-US" sz="3600" b="1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93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s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63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446C221D-F63F-4DD8-B509-CFE168687B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965</TotalTime>
  <Words>6226</Words>
  <Application>Microsoft Office PowerPoint</Application>
  <PresentationFormat>Widescreen</PresentationFormat>
  <Paragraphs>931</Paragraphs>
  <Slides>143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143</vt:i4>
      </vt:variant>
    </vt:vector>
  </HeadingPairs>
  <TitlesOfParts>
    <vt:vector size="153" baseType="lpstr">
      <vt:lpstr>Arial</vt:lpstr>
      <vt:lpstr>Arial Narrow</vt:lpstr>
      <vt:lpstr>Calibri</vt:lpstr>
      <vt:lpstr>Century Gothic</vt:lpstr>
      <vt:lpstr>Corbel</vt:lpstr>
      <vt:lpstr>Symbol</vt:lpstr>
      <vt:lpstr>Tahoma</vt:lpstr>
      <vt:lpstr>Times New Roman</vt:lpstr>
      <vt:lpstr>Wingdings</vt:lpstr>
      <vt:lpstr>Basis</vt:lpstr>
      <vt:lpstr>PowerPoint Presentation</vt:lpstr>
      <vt:lpstr>GROWTH, DEVELOPMENT AND REPRODUCTION. </vt:lpstr>
      <vt:lpstr>What is reproduction?</vt:lpstr>
      <vt:lpstr>What is asexual production?</vt:lpstr>
      <vt:lpstr>What is sexual reproduction?</vt:lpstr>
      <vt:lpstr>PowerPoint Presentation</vt:lpstr>
      <vt:lpstr>Puberty and adolescence.</vt:lpstr>
      <vt:lpstr>PowerPoint Presentation</vt:lpstr>
      <vt:lpstr>What is puberty?</vt:lpstr>
      <vt:lpstr>Sexual characteristics include;</vt:lpstr>
      <vt:lpstr>Primary sex characteristics.</vt:lpstr>
      <vt:lpstr>PowerPoint Presentation</vt:lpstr>
      <vt:lpstr>Secondary sex characteristics.</vt:lpstr>
      <vt:lpstr>PowerPoint Presentation</vt:lpstr>
      <vt:lpstr>PowerPoint Presentation</vt:lpstr>
      <vt:lpstr>PowerPoint Presentation</vt:lpstr>
      <vt:lpstr>Psychological and emotional changes:</vt:lpstr>
      <vt:lpstr>PowerPoint Presentation</vt:lpstr>
      <vt:lpstr>Out of step changes.</vt:lpstr>
      <vt:lpstr>Problems of the Adolescents.</vt:lpstr>
      <vt:lpstr>PowerPoint Presentation</vt:lpstr>
      <vt:lpstr>Human male reproductive organ.</vt:lpstr>
      <vt:lpstr>The male reproductive system.</vt:lpstr>
      <vt:lpstr>Functions of parts of the male reproductive organ</vt:lpstr>
      <vt:lpstr>PowerPoint Presentation</vt:lpstr>
      <vt:lpstr>PowerPoint Presentation</vt:lpstr>
      <vt:lpstr>PowerPoint Presentation</vt:lpstr>
      <vt:lpstr>The female reproductive system.</vt:lpstr>
      <vt:lpstr>PowerPoint Presentation</vt:lpstr>
      <vt:lpstr>PowerPoint Presentation</vt:lpstr>
      <vt:lpstr>Functions of the parts.</vt:lpstr>
      <vt:lpstr>PowerPoint Presentation</vt:lpstr>
      <vt:lpstr>PowerPoint Presentation</vt:lpstr>
      <vt:lpstr>PowerPoint Presentation</vt:lpstr>
      <vt:lpstr>Keeping the reproductive organs health.</vt:lpstr>
      <vt:lpstr>PowerPoint Presentation</vt:lpstr>
      <vt:lpstr>PowerPoint Presentation</vt:lpstr>
      <vt:lpstr>Fertilisation, conception and pregnancy.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Requirements for a pregnant woman </vt:lpstr>
      <vt:lpstr>PowerPoint Presentation</vt:lpstr>
      <vt:lpstr>Problems during pregnancy.</vt:lpstr>
      <vt:lpstr>Signs of dangers during pregnancy.</vt:lpstr>
      <vt:lpstr>PowerPoint Presentation</vt:lpstr>
      <vt:lpstr>PowerPoint Presentation</vt:lpstr>
      <vt:lpstr>PowerPoint Presentation</vt:lpstr>
      <vt:lpstr>PowerPoint Presentation</vt:lpstr>
      <vt:lpstr>Functions of the parts</vt:lpstr>
      <vt:lpstr>PowerPoint Presentation</vt:lpstr>
      <vt:lpstr>PowerPoint Presentation</vt:lpstr>
      <vt:lpstr>PowerPoint Presentation</vt:lpstr>
      <vt:lpstr>PowerPoint Presentation</vt:lpstr>
      <vt:lpstr>Twins.</vt:lpstr>
      <vt:lpstr>PowerPoint Presentation</vt:lpstr>
      <vt:lpstr>PowerPoint Presentation</vt:lpstr>
      <vt:lpstr>PowerPoint Presentation</vt:lpstr>
      <vt:lpstr>PowerPoint Presentation</vt:lpstr>
      <vt:lpstr>EXERCISE</vt:lpstr>
      <vt:lpstr>PowerPoint Presentation</vt:lpstr>
      <vt:lpstr>PowerPoint Presentation</vt:lpstr>
      <vt:lpstr>Teenage pregnancy.</vt:lpstr>
      <vt:lpstr>PowerPoint Presentation</vt:lpstr>
      <vt:lpstr>PowerPoint Presentation</vt:lpstr>
      <vt:lpstr>Effects of teenage pregnancy to the boy.</vt:lpstr>
      <vt:lpstr>How to control or prevent teenage pregnancy.</vt:lpstr>
      <vt:lpstr>EXERCISE</vt:lpstr>
      <vt:lpstr>Common diseases and disorders of the Human reproductive system.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HIV/AIDS</vt:lpstr>
      <vt:lpstr>PowerPoint Presentation</vt:lpstr>
      <vt:lpstr>Examples of opportunistic infections: </vt:lpstr>
      <vt:lpstr>How is HIV / AIDS spread? </vt:lpstr>
      <vt:lpstr>PowerPoint Presentation</vt:lpstr>
      <vt:lpstr>HIV / AIDS does not spread through the following. </vt:lpstr>
      <vt:lpstr>Signs and symptoms of HIV / AIDS. </vt:lpstr>
      <vt:lpstr>Effects of HIV / AIDS to an individual. </vt:lpstr>
      <vt:lpstr>Effects of HIV/AIDS to the family. </vt:lpstr>
      <vt:lpstr>Effects of HIV/AIDS to the community.</vt:lpstr>
      <vt:lpstr>Prevention and control of the spread of HIV / AIDS.</vt:lpstr>
      <vt:lpstr>Ways of caring for the AIDS patient.</vt:lpstr>
      <vt:lpstr>PowerPoint Presentation</vt:lpstr>
      <vt:lpstr>PowerPoint Presentation</vt:lpstr>
      <vt:lpstr>  Write the following in full.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Family planning and child spacing</vt:lpstr>
      <vt:lpstr>What is child spacing?</vt:lpstr>
      <vt:lpstr>PowerPoint Presentation</vt:lpstr>
      <vt:lpstr>Reasons why some parents have many children</vt:lpstr>
      <vt:lpstr>Problems of having many children.</vt:lpstr>
      <vt:lpstr>How to avoid infant mortality rate / death.</vt:lpstr>
      <vt:lpstr>Myths and misconceptions about family planning.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SAMSUNG</dc:creator>
  <cp:lastModifiedBy>Windows User</cp:lastModifiedBy>
  <cp:revision>241</cp:revision>
  <dcterms:created xsi:type="dcterms:W3CDTF">2020-12-08T17:05:15Z</dcterms:created>
  <dcterms:modified xsi:type="dcterms:W3CDTF">2022-09-29T04:20:33Z</dcterms:modified>
</cp:coreProperties>
</file>

<file path=docProps/thumbnail.jpeg>
</file>